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91" r:id="rId2"/>
    <p:sldId id="283" r:id="rId3"/>
    <p:sldId id="284" r:id="rId4"/>
    <p:sldId id="286" r:id="rId5"/>
    <p:sldId id="296" r:id="rId6"/>
    <p:sldId id="285" r:id="rId7"/>
    <p:sldId id="297" r:id="rId8"/>
    <p:sldId id="298" r:id="rId9"/>
    <p:sldId id="310" r:id="rId10"/>
    <p:sldId id="299" r:id="rId11"/>
    <p:sldId id="311" r:id="rId12"/>
    <p:sldId id="300" r:id="rId13"/>
    <p:sldId id="309" r:id="rId14"/>
    <p:sldId id="301" r:id="rId15"/>
    <p:sldId id="302" r:id="rId16"/>
    <p:sldId id="303" r:id="rId17"/>
    <p:sldId id="304" r:id="rId18"/>
    <p:sldId id="305" r:id="rId19"/>
    <p:sldId id="306" r:id="rId20"/>
    <p:sldId id="30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p:scale>
          <a:sx n="80" d="100"/>
          <a:sy n="80" d="100"/>
        </p:scale>
        <p:origin x="-1098" y="4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6/26/2018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6/26/2018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6/26/2018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6/26/2018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6/26/2018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6/26/2018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6/26/2018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6/26/2018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6" Type="http://schemas.openxmlformats.org/officeDocument/2006/relationships/image" Target="../media/image15.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3124200" y="2971800"/>
            <a:ext cx="2895600" cy="1371600"/>
          </a:xfrm>
          <a:prstGeom prst="rect">
            <a:avLst/>
          </a:prstGeom>
        </p:spPr>
      </p:pic>
      <p:sp>
        <p:nvSpPr>
          <p:cNvPr id="3" name="Subtitle 2"/>
          <p:cNvSpPr>
            <a:spLocks noGrp="1"/>
          </p:cNvSpPr>
          <p:nvPr>
            <p:ph type="subTitle" idx="1"/>
          </p:nvPr>
        </p:nvSpPr>
        <p:spPr>
          <a:xfrm>
            <a:off x="1371600" y="1371600"/>
            <a:ext cx="6400800" cy="1143000"/>
          </a:xfrm>
        </p:spPr>
        <p:txBody>
          <a:bodyPr>
            <a:noAutofit/>
          </a:bodyPr>
          <a:lstStyle/>
          <a:p>
            <a:r>
              <a:rPr lang="en-US" sz="2800" b="1" dirty="0" smtClean="0">
                <a:solidFill>
                  <a:srgbClr val="419182"/>
                </a:solidFill>
                <a:latin typeface="Book Antiqua" panose="02040602050305030304" pitchFamily="18" charset="0"/>
              </a:rPr>
              <a:t>Development of master curricula for natural disasters risk management in Western Balkan countries</a:t>
            </a:r>
            <a:endParaRPr lang="bs-Latn-BA" sz="2800" b="1" dirty="0">
              <a:solidFill>
                <a:srgbClr val="419182"/>
              </a:solidFill>
              <a:latin typeface="Book Antiqua" panose="02040602050305030304" pitchFamily="18" charset="0"/>
            </a:endParaRPr>
          </a:p>
        </p:txBody>
      </p:sp>
      <p:sp>
        <p:nvSpPr>
          <p:cNvPr id="9" name="Title 1"/>
          <p:cNvSpPr txBox="1">
            <a:spLocks/>
          </p:cNvSpPr>
          <p:nvPr/>
        </p:nvSpPr>
        <p:spPr>
          <a:xfrm>
            <a:off x="685800" y="4572000"/>
            <a:ext cx="7772400" cy="68580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2400" dirty="0" smtClean="0">
                <a:solidFill>
                  <a:srgbClr val="002060"/>
                </a:solidFill>
                <a:latin typeface="Book Antiqua" panose="02040602050305030304" pitchFamily="18" charset="0"/>
              </a:rPr>
              <a:t>NEO preventive monitoring</a:t>
            </a:r>
            <a:endParaRPr lang="en-US" sz="2400" dirty="0" smtClean="0">
              <a:solidFill>
                <a:srgbClr val="002060"/>
              </a:solidFill>
              <a:latin typeface="Book Antiqua" panose="02040602050305030304" pitchFamily="18" charset="0"/>
            </a:endParaRPr>
          </a:p>
          <a:p>
            <a:endParaRPr lang="en-US" sz="2400" dirty="0" smtClean="0">
              <a:solidFill>
                <a:srgbClr val="002060"/>
              </a:solidFill>
              <a:latin typeface="Book Antiqua" panose="02040602050305030304" pitchFamily="18" charset="0"/>
            </a:endParaRPr>
          </a:p>
          <a:p>
            <a:r>
              <a:rPr lang="en-US" sz="2400" b="1" dirty="0" smtClean="0">
                <a:solidFill>
                  <a:srgbClr val="002060"/>
                </a:solidFill>
                <a:latin typeface="Book Antiqua" panose="02040602050305030304" pitchFamily="18" charset="0"/>
              </a:rPr>
              <a:t>TECHNICAL COLLEGE OF APPLIED SCIENCES </a:t>
            </a:r>
            <a:r>
              <a:rPr lang="en-US" sz="2400" b="1" dirty="0" err="1" smtClean="0">
                <a:solidFill>
                  <a:srgbClr val="002060"/>
                </a:solidFill>
                <a:latin typeface="Book Antiqua" panose="02040602050305030304" pitchFamily="18" charset="0"/>
              </a:rPr>
              <a:t>URO</a:t>
            </a:r>
            <a:r>
              <a:rPr lang="bs-Latn-BA" sz="2400" b="1" dirty="0" smtClean="0">
                <a:solidFill>
                  <a:srgbClr val="002060"/>
                </a:solidFill>
                <a:latin typeface="Book Antiqua" panose="02040602050305030304" pitchFamily="18" charset="0"/>
              </a:rPr>
              <a:t>Š</a:t>
            </a:r>
            <a:r>
              <a:rPr lang="en-US" sz="2400" b="1" dirty="0" err="1" smtClean="0">
                <a:solidFill>
                  <a:srgbClr val="002060"/>
                </a:solidFill>
                <a:latin typeface="Book Antiqua" panose="02040602050305030304" pitchFamily="18" charset="0"/>
              </a:rPr>
              <a:t>EVAC</a:t>
            </a:r>
            <a:r>
              <a:rPr lang="en-US" sz="2400" b="1" dirty="0" smtClean="0">
                <a:solidFill>
                  <a:srgbClr val="002060"/>
                </a:solidFill>
                <a:latin typeface="Book Antiqua" panose="02040602050305030304" pitchFamily="18" charset="0"/>
              </a:rPr>
              <a:t>- </a:t>
            </a:r>
            <a:r>
              <a:rPr lang="en-US" sz="2400" b="1" dirty="0" err="1" smtClean="0">
                <a:solidFill>
                  <a:srgbClr val="002060"/>
                </a:solidFill>
                <a:latin typeface="Book Antiqua" panose="02040602050305030304" pitchFamily="18" charset="0"/>
              </a:rPr>
              <a:t>LEPOSAVI</a:t>
            </a:r>
            <a:r>
              <a:rPr lang="bs-Latn-BA" sz="2400" b="1" dirty="0" smtClean="0">
                <a:solidFill>
                  <a:srgbClr val="002060"/>
                </a:solidFill>
                <a:latin typeface="Book Antiqua" panose="02040602050305030304" pitchFamily="18" charset="0"/>
              </a:rPr>
              <a:t>Ć</a:t>
            </a:r>
            <a:r>
              <a:rPr lang="en-US" sz="2400" b="1" dirty="0" smtClean="0">
                <a:solidFill>
                  <a:srgbClr val="002060"/>
                </a:solidFill>
                <a:latin typeface="Book Antiqua" panose="02040602050305030304" pitchFamily="18" charset="0"/>
              </a:rPr>
              <a:t> </a:t>
            </a:r>
            <a:endParaRPr lang="bs-Latn-BA" sz="2400" b="1"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pic>
        <p:nvPicPr>
          <p:cNvPr id="15" name="Picture 14" descr="eu_flag_co_funded_pos_[rgb]_right.jpg"/>
          <p:cNvPicPr/>
          <p:nvPr/>
        </p:nvPicPr>
        <p:blipFill>
          <a:blip r:embed="rId3" cstate="print"/>
          <a:stretch>
            <a:fillRect/>
          </a:stretch>
        </p:blipFill>
        <p:spPr>
          <a:xfrm>
            <a:off x="0" y="228600"/>
            <a:ext cx="2362200" cy="762000"/>
          </a:xfrm>
          <a:prstGeom prst="rect">
            <a:avLst/>
          </a:prstGeom>
        </p:spPr>
      </p:pic>
      <p:sp>
        <p:nvSpPr>
          <p:cNvPr id="16" name="Title 1"/>
          <p:cNvSpPr txBox="1">
            <a:spLocks/>
          </p:cNvSpPr>
          <p:nvPr/>
        </p:nvSpPr>
        <p:spPr>
          <a:xfrm>
            <a:off x="685800" y="52578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smtClean="0">
                <a:solidFill>
                  <a:srgbClr val="002060"/>
                </a:solidFill>
                <a:latin typeface="Book Antiqua" panose="02040602050305030304" pitchFamily="18" charset="0"/>
              </a:rPr>
              <a:t>26.06.2018</a:t>
            </a:r>
            <a:endParaRPr lang="bs-Latn-BA" sz="1800" dirty="0">
              <a:solidFill>
                <a:srgbClr val="002060"/>
              </a:solidFill>
              <a:latin typeface="Book Antiqua" panose="02040602050305030304" pitchFamily="18" charset="0"/>
            </a:endParaRPr>
          </a:p>
        </p:txBody>
      </p:sp>
      <p:pic>
        <p:nvPicPr>
          <p:cNvPr id="1026" name="Picture 2" descr="http://www.natrisk.ni.ac.rs/images/logos/tuc.png"/>
          <p:cNvPicPr>
            <a:picLocks noChangeAspect="1" noChangeArrowheads="1"/>
          </p:cNvPicPr>
          <p:nvPr/>
        </p:nvPicPr>
        <p:blipFill>
          <a:blip r:embed="rId4" cstate="print"/>
          <a:srcRect/>
          <a:stretch>
            <a:fillRect/>
          </a:stretch>
        </p:blipFill>
        <p:spPr bwMode="auto">
          <a:xfrm>
            <a:off x="7543800" y="5894798"/>
            <a:ext cx="641435" cy="810802"/>
          </a:xfrm>
          <a:prstGeom prst="rect">
            <a:avLst/>
          </a:prstGeom>
          <a:noFill/>
        </p:spPr>
      </p:pic>
      <p:pic>
        <p:nvPicPr>
          <p:cNvPr id="1028" name="Picture 4" descr="http://www.natrisk.ni.ac.rs/images/logos/uniNI.png"/>
          <p:cNvPicPr>
            <a:picLocks noChangeAspect="1" noChangeArrowheads="1"/>
          </p:cNvPicPr>
          <p:nvPr/>
        </p:nvPicPr>
        <p:blipFill>
          <a:blip r:embed="rId5" cstate="print"/>
          <a:srcRect/>
          <a:stretch>
            <a:fillRect/>
          </a:stretch>
        </p:blipFill>
        <p:spPr bwMode="auto">
          <a:xfrm>
            <a:off x="228600" y="6096000"/>
            <a:ext cx="685800" cy="685800"/>
          </a:xfrm>
          <a:prstGeom prst="rect">
            <a:avLst/>
          </a:prstGeom>
          <a:noFill/>
        </p:spPr>
      </p:pic>
      <p:pic>
        <p:nvPicPr>
          <p:cNvPr id="1030" name="Picture 6" descr="http://www.natrisk.ni.ac.rs/images/logos/boku.png"/>
          <p:cNvPicPr>
            <a:picLocks noChangeAspect="1" noChangeArrowheads="1"/>
          </p:cNvPicPr>
          <p:nvPr/>
        </p:nvPicPr>
        <p:blipFill>
          <a:blip r:embed="rId6" cstate="print"/>
          <a:srcRect/>
          <a:stretch>
            <a:fillRect/>
          </a:stretch>
        </p:blipFill>
        <p:spPr bwMode="auto">
          <a:xfrm>
            <a:off x="914400" y="5943600"/>
            <a:ext cx="914400" cy="914400"/>
          </a:xfrm>
          <a:prstGeom prst="rect">
            <a:avLst/>
          </a:prstGeom>
          <a:noFill/>
        </p:spPr>
      </p:pic>
      <p:pic>
        <p:nvPicPr>
          <p:cNvPr id="1032" name="Picture 8" descr="http://www.natrisk.ni.ac.rs/images/logos/Middlesex.png"/>
          <p:cNvPicPr>
            <a:picLocks noChangeAspect="1" noChangeArrowheads="1"/>
          </p:cNvPicPr>
          <p:nvPr/>
        </p:nvPicPr>
        <p:blipFill>
          <a:blip r:embed="rId7" cstate="print"/>
          <a:srcRect/>
          <a:stretch>
            <a:fillRect/>
          </a:stretch>
        </p:blipFill>
        <p:spPr bwMode="auto">
          <a:xfrm>
            <a:off x="1812524" y="6096000"/>
            <a:ext cx="625876" cy="685800"/>
          </a:xfrm>
          <a:prstGeom prst="rect">
            <a:avLst/>
          </a:prstGeom>
          <a:noFill/>
        </p:spPr>
      </p:pic>
      <p:pic>
        <p:nvPicPr>
          <p:cNvPr id="1034" name="Picture 10" descr="http://www.natrisk.ni.ac.rs/images/logos/kpa.png"/>
          <p:cNvPicPr>
            <a:picLocks noChangeAspect="1" noChangeArrowheads="1"/>
          </p:cNvPicPr>
          <p:nvPr/>
        </p:nvPicPr>
        <p:blipFill>
          <a:blip r:embed="rId8" cstate="print"/>
          <a:srcRect/>
          <a:stretch>
            <a:fillRect/>
          </a:stretch>
        </p:blipFill>
        <p:spPr bwMode="auto">
          <a:xfrm>
            <a:off x="2514600" y="6019800"/>
            <a:ext cx="609600" cy="751561"/>
          </a:xfrm>
          <a:prstGeom prst="rect">
            <a:avLst/>
          </a:prstGeom>
          <a:noFill/>
        </p:spPr>
      </p:pic>
      <p:pic>
        <p:nvPicPr>
          <p:cNvPr id="1036" name="Picture 12" descr="http://www.natrisk.ni.ac.rs/images/logos/prUNI.png"/>
          <p:cNvPicPr>
            <a:picLocks noChangeAspect="1" noChangeArrowheads="1"/>
          </p:cNvPicPr>
          <p:nvPr/>
        </p:nvPicPr>
        <p:blipFill>
          <a:blip r:embed="rId9" cstate="print"/>
          <a:srcRect/>
          <a:stretch>
            <a:fillRect/>
          </a:stretch>
        </p:blipFill>
        <p:spPr bwMode="auto">
          <a:xfrm>
            <a:off x="3180579" y="6096000"/>
            <a:ext cx="553221" cy="609600"/>
          </a:xfrm>
          <a:prstGeom prst="rect">
            <a:avLst/>
          </a:prstGeom>
          <a:noFill/>
        </p:spPr>
      </p:pic>
      <p:pic>
        <p:nvPicPr>
          <p:cNvPr id="1038" name="Picture 14" descr="http://www.natrisk.ni.ac.rs/images/logos/unsa.png"/>
          <p:cNvPicPr>
            <a:picLocks noChangeAspect="1" noChangeArrowheads="1"/>
          </p:cNvPicPr>
          <p:nvPr/>
        </p:nvPicPr>
        <p:blipFill>
          <a:blip r:embed="rId10" cstate="print"/>
          <a:srcRect/>
          <a:stretch>
            <a:fillRect/>
          </a:stretch>
        </p:blipFill>
        <p:spPr bwMode="auto">
          <a:xfrm>
            <a:off x="3810000" y="6096000"/>
            <a:ext cx="609600" cy="609600"/>
          </a:xfrm>
          <a:prstGeom prst="rect">
            <a:avLst/>
          </a:prstGeom>
          <a:noFill/>
        </p:spPr>
      </p:pic>
      <p:pic>
        <p:nvPicPr>
          <p:cNvPr id="1040" name="Picture 16" descr="http://www.natrisk.ni.ac.rs/images/logos/muprs.png"/>
          <p:cNvPicPr>
            <a:picLocks noChangeAspect="1" noChangeArrowheads="1"/>
          </p:cNvPicPr>
          <p:nvPr/>
        </p:nvPicPr>
        <p:blipFill>
          <a:blip r:embed="rId11" cstate="print"/>
          <a:srcRect/>
          <a:stretch>
            <a:fillRect/>
          </a:stretch>
        </p:blipFill>
        <p:spPr bwMode="auto">
          <a:xfrm>
            <a:off x="4495800" y="6096000"/>
            <a:ext cx="533400" cy="603850"/>
          </a:xfrm>
          <a:prstGeom prst="rect">
            <a:avLst/>
          </a:prstGeom>
          <a:noFill/>
        </p:spPr>
      </p:pic>
      <p:pic>
        <p:nvPicPr>
          <p:cNvPr id="1042" name="Picture 18" descr="http://www.natrisk.ni.ac.rs/images/logos/vts.png"/>
          <p:cNvPicPr>
            <a:picLocks noChangeAspect="1" noChangeArrowheads="1"/>
          </p:cNvPicPr>
          <p:nvPr/>
        </p:nvPicPr>
        <p:blipFill>
          <a:blip r:embed="rId12" cstate="print"/>
          <a:srcRect/>
          <a:stretch>
            <a:fillRect/>
          </a:stretch>
        </p:blipFill>
        <p:spPr bwMode="auto">
          <a:xfrm>
            <a:off x="5121166" y="6096000"/>
            <a:ext cx="593834" cy="609600"/>
          </a:xfrm>
          <a:prstGeom prst="rect">
            <a:avLst/>
          </a:prstGeom>
          <a:noFill/>
        </p:spPr>
      </p:pic>
      <p:pic>
        <p:nvPicPr>
          <p:cNvPr id="1044" name="Picture 20" descr="http://www.natrisk.ni.ac.rs/images/logos/uniME.png"/>
          <p:cNvPicPr>
            <a:picLocks noChangeAspect="1" noChangeArrowheads="1"/>
          </p:cNvPicPr>
          <p:nvPr/>
        </p:nvPicPr>
        <p:blipFill>
          <a:blip r:embed="rId13" cstate="print"/>
          <a:srcRect/>
          <a:stretch>
            <a:fillRect/>
          </a:stretch>
        </p:blipFill>
        <p:spPr bwMode="auto">
          <a:xfrm>
            <a:off x="5791200" y="6096000"/>
            <a:ext cx="609599" cy="609600"/>
          </a:xfrm>
          <a:prstGeom prst="rect">
            <a:avLst/>
          </a:prstGeom>
          <a:noFill/>
        </p:spPr>
      </p:pic>
      <p:pic>
        <p:nvPicPr>
          <p:cNvPr id="1046" name="Picture 22" descr="http://www.natrisk.ni.ac.rs/images/logos/uniOBUDA.png"/>
          <p:cNvPicPr>
            <a:picLocks noChangeAspect="1" noChangeArrowheads="1"/>
          </p:cNvPicPr>
          <p:nvPr/>
        </p:nvPicPr>
        <p:blipFill>
          <a:blip r:embed="rId14" cstate="print"/>
          <a:srcRect/>
          <a:stretch>
            <a:fillRect/>
          </a:stretch>
        </p:blipFill>
        <p:spPr bwMode="auto">
          <a:xfrm>
            <a:off x="6400800" y="5943600"/>
            <a:ext cx="627529" cy="762000"/>
          </a:xfrm>
          <a:prstGeom prst="rect">
            <a:avLst/>
          </a:prstGeom>
          <a:noFill/>
        </p:spPr>
      </p:pic>
      <p:pic>
        <p:nvPicPr>
          <p:cNvPr id="1050" name="Picture 26" descr="http://www.natrisk.ni.ac.rs/images/logos/RHMZ.png"/>
          <p:cNvPicPr>
            <a:picLocks noChangeAspect="1" noChangeArrowheads="1"/>
          </p:cNvPicPr>
          <p:nvPr/>
        </p:nvPicPr>
        <p:blipFill>
          <a:blip r:embed="rId15" cstate="print"/>
          <a:srcRect/>
          <a:stretch>
            <a:fillRect/>
          </a:stretch>
        </p:blipFill>
        <p:spPr bwMode="auto">
          <a:xfrm>
            <a:off x="8185235" y="6019800"/>
            <a:ext cx="685799" cy="685799"/>
          </a:xfrm>
          <a:prstGeom prst="rect">
            <a:avLst/>
          </a:prstGeom>
          <a:noFill/>
        </p:spPr>
      </p:pic>
      <p:pic>
        <p:nvPicPr>
          <p:cNvPr id="2" name="Picture 1" descr="UO grb"/>
          <p:cNvPicPr>
            <a:picLocks noChangeAspect="1" noChangeArrowheads="1"/>
          </p:cNvPicPr>
          <p:nvPr/>
        </p:nvPicPr>
        <p:blipFill>
          <a:blip r:embed="rId16" cstate="print"/>
          <a:srcRect/>
          <a:stretch>
            <a:fillRect/>
          </a:stretch>
        </p:blipFill>
        <p:spPr bwMode="auto">
          <a:xfrm>
            <a:off x="7010400" y="6091471"/>
            <a:ext cx="533400" cy="614129"/>
          </a:xfrm>
          <a:prstGeom prst="rect">
            <a:avLst/>
          </a:prstGeom>
          <a:noFill/>
          <a:ln w="9525">
            <a:noFill/>
            <a:miter lim="800000"/>
            <a:headEnd/>
            <a:tailEnd/>
          </a:ln>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Curriculum development projects</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0" y="1600200"/>
            <a:ext cx="8839200" cy="6001643"/>
          </a:xfrm>
          <a:prstGeom prst="rect">
            <a:avLst/>
          </a:prstGeom>
          <a:noFill/>
        </p:spPr>
        <p:txBody>
          <a:bodyPr wrap="square" rtlCol="0">
            <a:spAutoFit/>
          </a:bodyPr>
          <a:lstStyle/>
          <a:p>
            <a:pPr algn="just">
              <a:buFont typeface="Wingdings" pitchFamily="2" charset="2"/>
              <a:buChar char="ü"/>
            </a:pPr>
            <a:r>
              <a:rPr lang="en-US" sz="2400" dirty="0" smtClean="0">
                <a:latin typeface="Book Antiqua" pitchFamily="18" charset="0"/>
              </a:rPr>
              <a:t>New specialist professional studies curricula for natural disasters risk management was developed and courses and syllabi are defined. The  accreditation process is still in progress. </a:t>
            </a:r>
          </a:p>
          <a:p>
            <a:pPr algn="just"/>
            <a:endParaRPr lang="en-US" sz="2400" dirty="0" smtClean="0">
              <a:latin typeface="Book Antiqua" pitchFamily="18" charset="0"/>
            </a:endParaRPr>
          </a:p>
          <a:p>
            <a:pPr algn="just">
              <a:buFont typeface="Wingdings" pitchFamily="2" charset="2"/>
              <a:buChar char="ü"/>
            </a:pPr>
            <a:r>
              <a:rPr lang="en-US" sz="2400" dirty="0" smtClean="0">
                <a:latin typeface="Book Antiqua" pitchFamily="18" charset="0"/>
              </a:rPr>
              <a:t>The new study program will last one school year, and students will be awarded with 60 </a:t>
            </a:r>
            <a:r>
              <a:rPr lang="en-US" sz="2400" dirty="0" err="1" smtClean="0">
                <a:latin typeface="Book Antiqua" pitchFamily="18" charset="0"/>
              </a:rPr>
              <a:t>ECTS</a:t>
            </a:r>
            <a:r>
              <a:rPr lang="en-US" sz="2400" dirty="0" smtClean="0">
                <a:latin typeface="Book Antiqua" pitchFamily="18" charset="0"/>
              </a:rPr>
              <a:t>. The new study program is in line with Bologna requirements and EU best practice. </a:t>
            </a:r>
          </a:p>
          <a:p>
            <a:pPr algn="just"/>
            <a:endParaRPr lang="en-US" sz="2400" dirty="0" smtClean="0">
              <a:latin typeface="Book Antiqua" pitchFamily="18" charset="0"/>
            </a:endParaRPr>
          </a:p>
          <a:p>
            <a:pPr algn="just">
              <a:buFont typeface="Wingdings" pitchFamily="2" charset="2"/>
              <a:buChar char="ü"/>
            </a:pPr>
            <a:r>
              <a:rPr lang="en-US" sz="2400" dirty="0" smtClean="0">
                <a:latin typeface="Book Antiqua" pitchFamily="18" charset="0"/>
              </a:rPr>
              <a:t>The issues regarding the methodology, learning outcomes, module templates, etc are harmonized with the guidelines and recommendations of EU project partners in the Workshops.</a:t>
            </a: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Curriculum development projects</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0" y="1600200"/>
            <a:ext cx="8839200" cy="4893647"/>
          </a:xfrm>
          <a:prstGeom prst="rect">
            <a:avLst/>
          </a:prstGeom>
          <a:noFill/>
        </p:spPr>
        <p:txBody>
          <a:bodyPr wrap="square" rtlCol="0">
            <a:spAutoFit/>
          </a:bodyPr>
          <a:lstStyle/>
          <a:p>
            <a:pPr algn="just">
              <a:buFont typeface="Wingdings" pitchFamily="2" charset="2"/>
              <a:buChar char="ü"/>
            </a:pPr>
            <a:r>
              <a:rPr lang="en-US" sz="2400" dirty="0" smtClean="0">
                <a:latin typeface="Book Antiqua" pitchFamily="18" charset="0"/>
              </a:rPr>
              <a:t>Regarding the students’ mobility, students are informed about developed new master curricula and provided internships in WB and EU partner countries and they will be given opportunity to study in EU within the Special Mobility Strand and 4 students from our school will be exchanged by October 2019. </a:t>
            </a:r>
          </a:p>
          <a:p>
            <a:pPr algn="just"/>
            <a:endParaRPr lang="en-US" sz="2400" dirty="0" smtClean="0">
              <a:latin typeface="Book Antiqua" pitchFamily="18" charset="0"/>
            </a:endParaRPr>
          </a:p>
          <a:p>
            <a:pPr algn="just">
              <a:buFont typeface="Wingdings" pitchFamily="2" charset="2"/>
              <a:buChar char="ü"/>
            </a:pPr>
            <a:r>
              <a:rPr lang="en-US" sz="2400" dirty="0" smtClean="0">
                <a:latin typeface="Book Antiqua" pitchFamily="18" charset="0"/>
              </a:rPr>
              <a:t>Student’s feedback through the self-evaluation of new study  program curricula will be one of the main indicators of the project quality.</a:t>
            </a: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229600" cy="749300"/>
          </a:xfrm>
        </p:spPr>
        <p:txBody>
          <a:bodyPr>
            <a:noAutofit/>
          </a:bodyPr>
          <a:lstStyle/>
          <a:p>
            <a:r>
              <a:rPr lang="en-US" sz="3200" b="1" dirty="0" smtClean="0">
                <a:latin typeface="Book Antiqua" pitchFamily="18" charset="0"/>
              </a:rPr>
              <a:t>Staff training/teacher </a:t>
            </a:r>
            <a:r>
              <a:rPr lang="en-US" sz="3200" b="1" dirty="0" err="1" smtClean="0">
                <a:latin typeface="Book Antiqua" pitchFamily="18" charset="0"/>
              </a:rPr>
              <a:t>upskilling</a:t>
            </a:r>
            <a:r>
              <a:rPr lang="en-US" sz="3200" b="1" dirty="0" smtClean="0">
                <a:latin typeface="Book Antiqua" pitchFamily="18" charset="0"/>
              </a:rPr>
              <a:t> and mobility activities &amp; Student mobility</a:t>
            </a:r>
          </a:p>
        </p:txBody>
      </p:sp>
      <p:cxnSp>
        <p:nvCxnSpPr>
          <p:cNvPr id="7" name="Straight Connector 6"/>
          <p:cNvCxnSpPr/>
          <p:nvPr/>
        </p:nvCxnSpPr>
        <p:spPr>
          <a:xfrm>
            <a:off x="0" y="8382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2272129"/>
            <a:ext cx="8382000" cy="4985980"/>
          </a:xfrm>
          <a:prstGeom prst="rect">
            <a:avLst/>
          </a:prstGeom>
          <a:noFill/>
        </p:spPr>
        <p:txBody>
          <a:bodyPr wrap="square" rtlCol="0">
            <a:spAutoFit/>
          </a:bodyPr>
          <a:lstStyle/>
          <a:p>
            <a:pPr algn="just"/>
            <a:r>
              <a:rPr lang="en-US" sz="2400" dirty="0" smtClean="0">
                <a:latin typeface="Book Antiqua" pitchFamily="18" charset="0"/>
              </a:rPr>
              <a:t>The </a:t>
            </a:r>
            <a:r>
              <a:rPr lang="en-US" sz="2400" dirty="0" err="1" smtClean="0">
                <a:latin typeface="Book Antiqua" pitchFamily="18" charset="0"/>
              </a:rPr>
              <a:t>TCASU</a:t>
            </a:r>
            <a:r>
              <a:rPr lang="en-US" sz="2400" dirty="0" smtClean="0">
                <a:latin typeface="Book Antiqua" pitchFamily="18" charset="0"/>
              </a:rPr>
              <a:t> teachers participated in the teaching staff trainings aimed at educating WB teachers about innovative teaching methods, as well as improving their professional knowledge, which were organized in EU partner institution. Our team of teachers participated the following trainings:</a:t>
            </a:r>
          </a:p>
          <a:p>
            <a:pPr algn="just"/>
            <a:endParaRPr lang="en-US" sz="2400" dirty="0" smtClean="0">
              <a:latin typeface="Book Antiqua" pitchFamily="18" charset="0"/>
            </a:endParaRPr>
          </a:p>
          <a:p>
            <a:pPr algn="just">
              <a:buFont typeface="Wingdings" pitchFamily="2" charset="2"/>
              <a:buChar char="ü"/>
            </a:pPr>
            <a:r>
              <a:rPr lang="en-US" sz="2400" dirty="0" smtClean="0">
                <a:latin typeface="Book Antiqua" pitchFamily="18" charset="0"/>
              </a:rPr>
              <a:t>Training of teaching staff at </a:t>
            </a:r>
            <a:r>
              <a:rPr lang="en-US" sz="2400" dirty="0" err="1" smtClean="0">
                <a:latin typeface="Book Antiqua" pitchFamily="18" charset="0"/>
              </a:rPr>
              <a:t>Obuda</a:t>
            </a:r>
            <a:r>
              <a:rPr lang="en-US" sz="2400" dirty="0" smtClean="0">
                <a:latin typeface="Book Antiqua" pitchFamily="18" charset="0"/>
              </a:rPr>
              <a:t> University- </a:t>
            </a:r>
            <a:r>
              <a:rPr lang="en-US" sz="2400" dirty="0" err="1" smtClean="0">
                <a:latin typeface="Book Antiqua" pitchFamily="18" charset="0"/>
              </a:rPr>
              <a:t>OE</a:t>
            </a:r>
            <a:r>
              <a:rPr lang="en-US" sz="2400" dirty="0" smtClean="0">
                <a:latin typeface="Book Antiqua" pitchFamily="18" charset="0"/>
              </a:rPr>
              <a:t>, Budapest, Hungary, from 23</a:t>
            </a:r>
            <a:r>
              <a:rPr lang="en-US" sz="2400" baseline="30000" dirty="0" smtClean="0">
                <a:latin typeface="Book Antiqua" pitchFamily="18" charset="0"/>
              </a:rPr>
              <a:t>rd</a:t>
            </a:r>
            <a:r>
              <a:rPr lang="en-US" sz="2400" dirty="0" smtClean="0">
                <a:latin typeface="Book Antiqua" pitchFamily="18" charset="0"/>
              </a:rPr>
              <a:t> to 27</a:t>
            </a:r>
            <a:r>
              <a:rPr lang="en-US" sz="2400" baseline="30000" dirty="0" smtClean="0">
                <a:latin typeface="Book Antiqua" pitchFamily="18" charset="0"/>
              </a:rPr>
              <a:t>th</a:t>
            </a:r>
            <a:r>
              <a:rPr lang="en-US" sz="2400" dirty="0" smtClean="0">
                <a:latin typeface="Book Antiqua" pitchFamily="18" charset="0"/>
              </a:rPr>
              <a:t> May 2017</a:t>
            </a:r>
          </a:p>
          <a:p>
            <a:pPr algn="just">
              <a:buFont typeface="Wingdings" pitchFamily="2" charset="2"/>
              <a:buChar char="ü"/>
            </a:pPr>
            <a:endParaRPr lang="en-US" sz="2400" dirty="0" smtClean="0">
              <a:latin typeface="Book Antiqua" pitchFamily="18" charset="0"/>
            </a:endParaRPr>
          </a:p>
          <a:p>
            <a:pPr algn="just">
              <a:buFont typeface="Wingdings" pitchFamily="2" charset="2"/>
              <a:buChar char="ü"/>
            </a:pPr>
            <a:r>
              <a:rPr lang="en-US" sz="2400" dirty="0" smtClean="0">
                <a:latin typeface="Book Antiqua" pitchFamily="18" charset="0"/>
              </a:rPr>
              <a:t>Training of teaching staff at Middlesex University-MU, London, United Kingdom, from 27</a:t>
            </a:r>
            <a:r>
              <a:rPr lang="en-US" sz="2400" baseline="30000" dirty="0" smtClean="0">
                <a:latin typeface="Book Antiqua" pitchFamily="18" charset="0"/>
              </a:rPr>
              <a:t>th</a:t>
            </a:r>
            <a:r>
              <a:rPr lang="en-US" sz="2400" dirty="0" smtClean="0">
                <a:latin typeface="Book Antiqua" pitchFamily="18" charset="0"/>
              </a:rPr>
              <a:t> June to 1</a:t>
            </a:r>
            <a:r>
              <a:rPr lang="en-US" sz="2400" baseline="30000" dirty="0" smtClean="0">
                <a:latin typeface="Book Antiqua" pitchFamily="18" charset="0"/>
              </a:rPr>
              <a:t>st</a:t>
            </a:r>
            <a:r>
              <a:rPr lang="en-US" sz="2400" dirty="0" smtClean="0">
                <a:latin typeface="Book Antiqua" pitchFamily="18" charset="0"/>
              </a:rPr>
              <a:t> July 2017.</a:t>
            </a:r>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49300"/>
          </a:xfrm>
        </p:spPr>
        <p:txBody>
          <a:bodyPr>
            <a:noAutofit/>
          </a:bodyPr>
          <a:lstStyle/>
          <a:p>
            <a:r>
              <a:rPr lang="en-US" sz="3200" b="1" dirty="0" smtClean="0">
                <a:latin typeface="Book Antiqua" pitchFamily="18" charset="0"/>
              </a:rPr>
              <a:t>Staff training/teacher </a:t>
            </a:r>
            <a:r>
              <a:rPr lang="en-US" sz="3200" b="1" dirty="0" err="1" smtClean="0">
                <a:latin typeface="Book Antiqua" pitchFamily="18" charset="0"/>
              </a:rPr>
              <a:t>upskilling</a:t>
            </a:r>
            <a:r>
              <a:rPr lang="en-US" sz="3200" b="1" dirty="0" smtClean="0">
                <a:latin typeface="Book Antiqua" pitchFamily="18" charset="0"/>
              </a:rPr>
              <a:t> and mobility activities &amp; Student mobility</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2286000"/>
            <a:ext cx="8458200" cy="5262979"/>
          </a:xfrm>
          <a:prstGeom prst="rect">
            <a:avLst/>
          </a:prstGeom>
          <a:noFill/>
        </p:spPr>
        <p:txBody>
          <a:bodyPr wrap="square" rtlCol="0">
            <a:spAutoFit/>
          </a:bodyPr>
          <a:lstStyle/>
          <a:p>
            <a:pPr algn="just">
              <a:buFont typeface="Wingdings" pitchFamily="2" charset="2"/>
              <a:buChar char="ü"/>
            </a:pPr>
            <a:r>
              <a:rPr lang="en-US" sz="2400" dirty="0" smtClean="0">
                <a:latin typeface="Book Antiqua" pitchFamily="18" charset="0"/>
              </a:rPr>
              <a:t>Training of teaching staff at University of Messina, </a:t>
            </a:r>
            <a:r>
              <a:rPr lang="en-US" sz="2400" dirty="0" err="1" smtClean="0">
                <a:latin typeface="Book Antiqua" pitchFamily="18" charset="0"/>
              </a:rPr>
              <a:t>UNIME</a:t>
            </a:r>
            <a:r>
              <a:rPr lang="en-US" sz="2400" dirty="0" smtClean="0">
                <a:latin typeface="Book Antiqua" pitchFamily="18" charset="0"/>
              </a:rPr>
              <a:t>,  Italy-  from 19</a:t>
            </a:r>
            <a:r>
              <a:rPr lang="en-US" sz="2400" baseline="30000" dirty="0" smtClean="0">
                <a:latin typeface="Book Antiqua" pitchFamily="18" charset="0"/>
              </a:rPr>
              <a:t>th</a:t>
            </a:r>
            <a:r>
              <a:rPr lang="en-US" sz="2400" dirty="0" smtClean="0">
                <a:latin typeface="Book Antiqua" pitchFamily="18" charset="0"/>
              </a:rPr>
              <a:t> to 21</a:t>
            </a:r>
            <a:r>
              <a:rPr lang="en-US" sz="2400" baseline="30000" dirty="0" smtClean="0">
                <a:latin typeface="Book Antiqua" pitchFamily="18" charset="0"/>
              </a:rPr>
              <a:t>st</a:t>
            </a:r>
            <a:r>
              <a:rPr lang="en-US" sz="2400" dirty="0" smtClean="0">
                <a:latin typeface="Book Antiqua" pitchFamily="18" charset="0"/>
              </a:rPr>
              <a:t> September 2017.</a:t>
            </a:r>
          </a:p>
          <a:p>
            <a:pPr algn="just"/>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Our team of teachers also attended </a:t>
            </a:r>
            <a:r>
              <a:rPr lang="en-US" sz="2400" b="1" dirty="0" smtClean="0">
                <a:latin typeface="Book Antiqua" pitchFamily="18" charset="0"/>
              </a:rPr>
              <a:t>SC, PMC, </a:t>
            </a:r>
            <a:r>
              <a:rPr lang="en-US" sz="2400" b="1" dirty="0" err="1" smtClean="0">
                <a:latin typeface="Book Antiqua" pitchFamily="18" charset="0"/>
              </a:rPr>
              <a:t>QAC</a:t>
            </a:r>
            <a:r>
              <a:rPr lang="en-US" sz="2400" b="1" dirty="0" smtClean="0">
                <a:latin typeface="Book Antiqua" pitchFamily="18" charset="0"/>
              </a:rPr>
              <a:t>, Inter-project coaching meetings </a:t>
            </a:r>
            <a:r>
              <a:rPr lang="en-US" sz="2400" dirty="0" smtClean="0">
                <a:latin typeface="Book Antiqua" pitchFamily="18" charset="0"/>
              </a:rPr>
              <a:t>held at the University of </a:t>
            </a:r>
            <a:r>
              <a:rPr lang="en-US" sz="2400" dirty="0" err="1" smtClean="0">
                <a:latin typeface="Book Antiqua" pitchFamily="18" charset="0"/>
              </a:rPr>
              <a:t>Defence</a:t>
            </a:r>
            <a:r>
              <a:rPr lang="en-US" sz="2400" dirty="0" smtClean="0">
                <a:latin typeface="Book Antiqua" pitchFamily="18" charset="0"/>
              </a:rPr>
              <a:t> (</a:t>
            </a:r>
            <a:r>
              <a:rPr lang="en-US" sz="2400" dirty="0" err="1" smtClean="0">
                <a:latin typeface="Book Antiqua" pitchFamily="18" charset="0"/>
              </a:rPr>
              <a:t>UNID</a:t>
            </a:r>
            <a:r>
              <a:rPr lang="en-US" sz="2400" dirty="0" smtClean="0">
                <a:latin typeface="Book Antiqua" pitchFamily="18" charset="0"/>
              </a:rPr>
              <a:t>), Belgrade from 6</a:t>
            </a:r>
            <a:r>
              <a:rPr lang="en-US" sz="2400" baseline="30000" dirty="0" smtClean="0">
                <a:latin typeface="Book Antiqua" pitchFamily="18" charset="0"/>
              </a:rPr>
              <a:t>th </a:t>
            </a:r>
            <a:r>
              <a:rPr lang="en-US" sz="2400" dirty="0" smtClean="0">
                <a:latin typeface="Book Antiqua" pitchFamily="18" charset="0"/>
              </a:rPr>
              <a:t> to 9</a:t>
            </a:r>
            <a:r>
              <a:rPr lang="en-US" sz="2400" baseline="30000" dirty="0" smtClean="0">
                <a:latin typeface="Book Antiqua" pitchFamily="18" charset="0"/>
              </a:rPr>
              <a:t>th</a:t>
            </a:r>
            <a:r>
              <a:rPr lang="en-US" sz="2400" dirty="0" smtClean="0">
                <a:latin typeface="Book Antiqua" pitchFamily="18" charset="0"/>
              </a:rPr>
              <a:t>  of March 2018.</a:t>
            </a:r>
          </a:p>
          <a:p>
            <a:pPr algn="just"/>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We have signed the inter-institutional agreements with partners </a:t>
            </a:r>
            <a:r>
              <a:rPr lang="en-US" sz="2400" dirty="0" err="1" smtClean="0">
                <a:latin typeface="Book Antiqua" pitchFamily="18" charset="0"/>
              </a:rPr>
              <a:t>KPA</a:t>
            </a:r>
            <a:r>
              <a:rPr lang="en-US" sz="2400" dirty="0" smtClean="0">
                <a:latin typeface="Book Antiqua" pitchFamily="18" charset="0"/>
              </a:rPr>
              <a:t>, </a:t>
            </a:r>
            <a:r>
              <a:rPr lang="en-US" sz="2400" dirty="0" err="1" smtClean="0">
                <a:latin typeface="Book Antiqua" pitchFamily="18" charset="0"/>
              </a:rPr>
              <a:t>TUC</a:t>
            </a:r>
            <a:r>
              <a:rPr lang="en-US" sz="2400" dirty="0" smtClean="0">
                <a:latin typeface="Book Antiqua" pitchFamily="18" charset="0"/>
              </a:rPr>
              <a:t> and </a:t>
            </a:r>
            <a:r>
              <a:rPr lang="en-US" sz="2400" dirty="0" err="1" smtClean="0">
                <a:latin typeface="Book Antiqua" pitchFamily="18" charset="0"/>
              </a:rPr>
              <a:t>VSUP</a:t>
            </a:r>
            <a:r>
              <a:rPr lang="en-US" sz="2400" dirty="0" smtClean="0">
                <a:latin typeface="Book Antiqua" pitchFamily="18" charset="0"/>
              </a:rPr>
              <a:t> for special mobility strand for teachers. The first mobility was realized at the beginning of June in </a:t>
            </a:r>
            <a:r>
              <a:rPr lang="en-US" sz="2400" dirty="0" err="1" smtClean="0">
                <a:latin typeface="Book Antiqua" pitchFamily="18" charset="0"/>
              </a:rPr>
              <a:t>TUC</a:t>
            </a:r>
            <a:r>
              <a:rPr lang="en-US" sz="2400" dirty="0" smtClean="0">
                <a:latin typeface="Book Antiqua" pitchFamily="18" charset="0"/>
              </a:rPr>
              <a:t>- Greece. </a:t>
            </a: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en-US" sz="3200" b="1" dirty="0" smtClean="0">
                <a:latin typeface="Book Antiqua" pitchFamily="18" charset="0"/>
              </a:rPr>
              <a:t>Impact</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676400"/>
            <a:ext cx="8839200" cy="5139869"/>
          </a:xfrm>
          <a:prstGeom prst="rect">
            <a:avLst/>
          </a:prstGeom>
          <a:noFill/>
        </p:spPr>
        <p:txBody>
          <a:bodyPr wrap="square" rtlCol="0">
            <a:spAutoFit/>
          </a:bodyPr>
          <a:lstStyle/>
          <a:p>
            <a:pPr>
              <a:buFont typeface="Wingdings" pitchFamily="2" charset="2"/>
              <a:buChar char="Ø"/>
            </a:pPr>
            <a:r>
              <a:rPr lang="en-US" sz="2400" dirty="0" smtClean="0">
                <a:latin typeface="Book Antiqua" pitchFamily="18" charset="0"/>
              </a:rPr>
              <a:t>Seven new master </a:t>
            </a:r>
            <a:r>
              <a:rPr lang="en-US" sz="2400" dirty="0" err="1" smtClean="0">
                <a:latin typeface="Book Antiqua" pitchFamily="18" charset="0"/>
              </a:rPr>
              <a:t>programmes</a:t>
            </a:r>
            <a:r>
              <a:rPr lang="en-US" sz="2400" dirty="0" smtClean="0">
                <a:latin typeface="Book Antiqua" pitchFamily="18" charset="0"/>
              </a:rPr>
              <a:t> in </a:t>
            </a:r>
            <a:r>
              <a:rPr lang="en-US" sz="2400" dirty="0" err="1" smtClean="0">
                <a:latin typeface="Book Antiqua" pitchFamily="18" charset="0"/>
              </a:rPr>
              <a:t>NDRM</a:t>
            </a:r>
            <a:r>
              <a:rPr lang="en-US" sz="2400" dirty="0" smtClean="0">
                <a:latin typeface="Book Antiqua" pitchFamily="18" charset="0"/>
              </a:rPr>
              <a:t> at the WB partner </a:t>
            </a:r>
            <a:r>
              <a:rPr lang="en-US" sz="2400" dirty="0" err="1" smtClean="0">
                <a:latin typeface="Book Antiqua" pitchFamily="18" charset="0"/>
              </a:rPr>
              <a:t>HEIs</a:t>
            </a:r>
            <a:r>
              <a:rPr lang="en-US" sz="2400" dirty="0" smtClean="0">
                <a:latin typeface="Book Antiqua" pitchFamily="18" charset="0"/>
              </a:rPr>
              <a:t> that will be developed, accredited and implemented.</a:t>
            </a:r>
          </a:p>
          <a:p>
            <a:pPr>
              <a:buFont typeface="Wingdings" pitchFamily="2" charset="2"/>
              <a:buChar char="Ø"/>
            </a:pPr>
            <a:endParaRPr lang="en-US" sz="2400" dirty="0" smtClean="0">
              <a:latin typeface="Book Antiqua" pitchFamily="18" charset="0"/>
            </a:endParaRPr>
          </a:p>
          <a:p>
            <a:pPr>
              <a:buFont typeface="Wingdings" pitchFamily="2" charset="2"/>
              <a:buChar char="Ø"/>
            </a:pPr>
            <a:r>
              <a:rPr lang="en-US" sz="2400" dirty="0" smtClean="0">
                <a:latin typeface="Book Antiqua" pitchFamily="18" charset="0"/>
              </a:rPr>
              <a:t>Three new training </a:t>
            </a:r>
            <a:r>
              <a:rPr lang="en-US" sz="2400" dirty="0" err="1" smtClean="0">
                <a:latin typeface="Book Antiqua" pitchFamily="18" charset="0"/>
              </a:rPr>
              <a:t>programmes</a:t>
            </a:r>
            <a:r>
              <a:rPr lang="en-US" sz="2400" dirty="0" smtClean="0">
                <a:latin typeface="Book Antiqua" pitchFamily="18" charset="0"/>
              </a:rPr>
              <a:t> in </a:t>
            </a:r>
            <a:r>
              <a:rPr lang="en-US" sz="2400" dirty="0" err="1" smtClean="0">
                <a:latin typeface="Book Antiqua" pitchFamily="18" charset="0"/>
              </a:rPr>
              <a:t>NDRM</a:t>
            </a:r>
            <a:r>
              <a:rPr lang="en-US" sz="2400" dirty="0" smtClean="0">
                <a:latin typeface="Book Antiqua" pitchFamily="18" charset="0"/>
              </a:rPr>
              <a:t> (one per each WB partner country) with training materials for public sector and citizens developed and conducted.</a:t>
            </a:r>
          </a:p>
          <a:p>
            <a:pPr>
              <a:buFont typeface="Wingdings" pitchFamily="2" charset="2"/>
              <a:buChar char="Ø"/>
            </a:pPr>
            <a:endParaRPr lang="en-US" sz="2400" dirty="0" smtClean="0">
              <a:latin typeface="Book Antiqua" pitchFamily="18" charset="0"/>
            </a:endParaRPr>
          </a:p>
          <a:p>
            <a:pPr>
              <a:buFont typeface="Wingdings" pitchFamily="2" charset="2"/>
              <a:buChar char="Ø"/>
            </a:pPr>
            <a:r>
              <a:rPr lang="en-GB" sz="2400" dirty="0" smtClean="0">
                <a:latin typeface="Book Antiqua" pitchFamily="18" charset="0"/>
              </a:rPr>
              <a:t>Retraining the teaching staff with up-to-date knowledge in </a:t>
            </a:r>
            <a:r>
              <a:rPr lang="en-GB" sz="2400" dirty="0" err="1" smtClean="0">
                <a:latin typeface="Book Antiqua" pitchFamily="18" charset="0"/>
              </a:rPr>
              <a:t>NDRM</a:t>
            </a:r>
            <a:r>
              <a:rPr lang="en-GB" sz="2400" dirty="0" smtClean="0">
                <a:latin typeface="Book Antiqua" pitchFamily="18" charset="0"/>
              </a:rPr>
              <a:t> to teach on the new master programmes.</a:t>
            </a:r>
          </a:p>
          <a:p>
            <a:pPr>
              <a:buFont typeface="Wingdings" pitchFamily="2" charset="2"/>
              <a:buChar char="Ø"/>
            </a:pPr>
            <a:endParaRPr lang="en-GB"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en-US" sz="3200" b="1" dirty="0" smtClean="0">
                <a:latin typeface="Book Antiqua" pitchFamily="18" charset="0"/>
              </a:rPr>
              <a:t>Impact</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447800"/>
            <a:ext cx="8839200" cy="7355860"/>
          </a:xfrm>
          <a:prstGeom prst="rect">
            <a:avLst/>
          </a:prstGeom>
          <a:noFill/>
        </p:spPr>
        <p:txBody>
          <a:bodyPr wrap="square" rtlCol="0">
            <a:spAutoFit/>
          </a:bodyPr>
          <a:lstStyle/>
          <a:p>
            <a:pPr>
              <a:buFont typeface="Wingdings" pitchFamily="2" charset="2"/>
              <a:buChar char="Ø"/>
            </a:pPr>
            <a:r>
              <a:rPr lang="en-GB" sz="2000" dirty="0" err="1" smtClean="0">
                <a:solidFill>
                  <a:srgbClr val="000000"/>
                </a:solidFill>
                <a:latin typeface="Book Antiqua" pitchFamily="18" charset="0"/>
                <a:ea typeface="Times New Roman"/>
              </a:rPr>
              <a:t>TCASU</a:t>
            </a:r>
            <a:r>
              <a:rPr lang="en-GB" sz="2000" dirty="0" smtClean="0">
                <a:solidFill>
                  <a:srgbClr val="000000"/>
                </a:solidFill>
                <a:latin typeface="Book Antiqua" pitchFamily="18" charset="0"/>
                <a:ea typeface="Times New Roman"/>
              </a:rPr>
              <a:t> together with other partners actively participate in all activities and provide all necessary legal and other preconditions in order to enable smooth implementation of the project.</a:t>
            </a:r>
          </a:p>
          <a:p>
            <a:pPr>
              <a:buFont typeface="Wingdings" pitchFamily="2" charset="2"/>
              <a:buChar char="Ø"/>
            </a:pPr>
            <a:endParaRPr lang="en-GB" sz="2000" dirty="0" smtClean="0">
              <a:solidFill>
                <a:srgbClr val="000000"/>
              </a:solidFill>
              <a:latin typeface="Book Antiqua" pitchFamily="18" charset="0"/>
              <a:ea typeface="Times New Roman"/>
            </a:endParaRPr>
          </a:p>
          <a:p>
            <a:pPr>
              <a:buFont typeface="Wingdings" pitchFamily="2" charset="2"/>
              <a:buChar char="Ø"/>
            </a:pPr>
            <a:r>
              <a:rPr lang="en-GB" sz="2000" dirty="0" err="1" smtClean="0">
                <a:latin typeface="Book Antiqua" pitchFamily="18" charset="0"/>
              </a:rPr>
              <a:t>TCASU</a:t>
            </a:r>
            <a:r>
              <a:rPr lang="en-GB" sz="2000" dirty="0" smtClean="0">
                <a:latin typeface="Book Antiqua" pitchFamily="18" charset="0"/>
              </a:rPr>
              <a:t> purchased necessary equipment and will develop appropriate laboratory classes. </a:t>
            </a:r>
          </a:p>
          <a:p>
            <a:pPr>
              <a:buFont typeface="Wingdings" pitchFamily="2" charset="2"/>
              <a:buChar char="Ø"/>
            </a:pPr>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The expected goals of the project will be fulfilled through accreditation of newly developed specialist professional study programme in natural disasters risk management and enrolment of the first generation of students during the lifetime of the project. This will enable sustainability of project deliverables in the following years. </a:t>
            </a:r>
          </a:p>
          <a:p>
            <a:pPr>
              <a:buFont typeface="Wingdings" pitchFamily="2" charset="2"/>
              <a:buChar char="Ø"/>
            </a:pPr>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In accordance with the objectives of the project, the target groups are students, teaching staff, members of public sector actively involved in reducing of disaster risks and citizens who want to improve their knowledge and practical skills applicable in natural disasters situations. </a:t>
            </a:r>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Autofit/>
          </a:bodyPr>
          <a:lstStyle/>
          <a:p>
            <a:r>
              <a:rPr lang="en-US" sz="3200" b="1" dirty="0" smtClean="0">
                <a:latin typeface="Book Antiqua" pitchFamily="18" charset="0"/>
              </a:rPr>
              <a:t>Quality of the partnership and cooperation</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447800"/>
            <a:ext cx="8305800" cy="7478970"/>
          </a:xfrm>
          <a:prstGeom prst="rect">
            <a:avLst/>
          </a:prstGeom>
          <a:noFill/>
        </p:spPr>
        <p:txBody>
          <a:bodyPr wrap="square" rtlCol="0">
            <a:spAutoFit/>
          </a:bodyPr>
          <a:lstStyle/>
          <a:p>
            <a:pPr algn="just"/>
            <a:endParaRPr lang="en-GB" sz="2000" dirty="0" smtClean="0">
              <a:latin typeface="Book Antiqua" pitchFamily="18" charset="0"/>
            </a:endParaRPr>
          </a:p>
          <a:p>
            <a:pPr algn="just">
              <a:buFont typeface="Wingdings" pitchFamily="2" charset="2"/>
              <a:buChar char="Ø"/>
            </a:pPr>
            <a:r>
              <a:rPr lang="en-GB" sz="2200" dirty="0" smtClean="0">
                <a:latin typeface="Book Antiqua" pitchFamily="18" charset="0"/>
              </a:rPr>
              <a:t>The Management structure : 2 Consortiums one from the EU partner countries, and one from Western Balkan partners. </a:t>
            </a:r>
          </a:p>
          <a:p>
            <a:pPr algn="just">
              <a:buFont typeface="Wingdings" pitchFamily="2" charset="2"/>
              <a:buChar char="Ø"/>
            </a:pPr>
            <a:endParaRPr lang="en-GB" sz="2200" dirty="0" smtClean="0">
              <a:latin typeface="Book Antiqua" pitchFamily="18" charset="0"/>
            </a:endParaRPr>
          </a:p>
          <a:p>
            <a:pPr algn="just">
              <a:buFont typeface="Wingdings" pitchFamily="2" charset="2"/>
              <a:buChar char="Ø"/>
            </a:pPr>
            <a:r>
              <a:rPr lang="en-GB" sz="2200" dirty="0" smtClean="0">
                <a:latin typeface="Book Antiqua" pitchFamily="18" charset="0"/>
              </a:rPr>
              <a:t>Project communication is supported by communication tools and Internet collaboration platform. </a:t>
            </a:r>
          </a:p>
          <a:p>
            <a:pPr algn="just"/>
            <a:endParaRPr lang="en-US" sz="2200" dirty="0" smtClean="0">
              <a:latin typeface="Book Antiqua" pitchFamily="18" charset="0"/>
            </a:endParaRPr>
          </a:p>
          <a:p>
            <a:pPr algn="just">
              <a:buFont typeface="Wingdings" pitchFamily="2" charset="2"/>
              <a:buChar char="Ø"/>
            </a:pPr>
            <a:r>
              <a:rPr lang="en-GB" sz="2200" dirty="0" smtClean="0">
                <a:latin typeface="Book Antiqua" pitchFamily="18" charset="0"/>
              </a:rPr>
              <a:t>A self-check mechanism for the work package leaders and other participants provide an early warning system to identify deviations from the work plan and make it possible to establish contingency plans.</a:t>
            </a:r>
            <a:endParaRPr lang="en-US" sz="2200" dirty="0" smtClean="0">
              <a:latin typeface="Book Antiqua" pitchFamily="18" charset="0"/>
            </a:endParaRPr>
          </a:p>
          <a:p>
            <a:pPr algn="just"/>
            <a:endParaRPr lang="en-US" sz="2200" dirty="0" smtClean="0">
              <a:latin typeface="Book Antiqua" pitchFamily="18" charset="0"/>
            </a:endParaRPr>
          </a:p>
          <a:p>
            <a:pPr algn="just">
              <a:buFont typeface="Wingdings" pitchFamily="2" charset="2"/>
              <a:buChar char="Ø"/>
            </a:pPr>
            <a:r>
              <a:rPr lang="en-GB" sz="2200" dirty="0" smtClean="0">
                <a:latin typeface="Book Antiqua" pitchFamily="18" charset="0"/>
              </a:rPr>
              <a:t>The day-to-day coordination and communication among partners keep the project aligned with the project plan and reduce the risks associated with project activities. </a:t>
            </a:r>
            <a:endParaRPr lang="en-US" sz="22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49300"/>
          </a:xfrm>
        </p:spPr>
        <p:txBody>
          <a:bodyPr>
            <a:noAutofit/>
          </a:bodyPr>
          <a:lstStyle/>
          <a:p>
            <a:r>
              <a:rPr lang="en-US" sz="3200" b="1" dirty="0" smtClean="0">
                <a:latin typeface="Book Antiqua" pitchFamily="18" charset="0"/>
              </a:rPr>
              <a:t>Quality of the partnership and cooperation</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447800"/>
            <a:ext cx="8382000" cy="7109639"/>
          </a:xfrm>
          <a:prstGeom prst="rect">
            <a:avLst/>
          </a:prstGeom>
          <a:noFill/>
        </p:spPr>
        <p:txBody>
          <a:bodyPr wrap="square" rtlCol="0">
            <a:spAutoFit/>
          </a:bodyPr>
          <a:lstStyle/>
          <a:p>
            <a:endParaRPr lang="en-US" sz="2000" dirty="0" smtClean="0">
              <a:latin typeface="Book Antiqua" pitchFamily="18" charset="0"/>
            </a:endParaRPr>
          </a:p>
          <a:p>
            <a:pPr algn="just"/>
            <a:endParaRPr lang="en-US" sz="2400" dirty="0" smtClean="0">
              <a:latin typeface="Book Antiqua" pitchFamily="18" charset="0"/>
            </a:endParaRPr>
          </a:p>
          <a:p>
            <a:pPr algn="just">
              <a:buFont typeface="Wingdings" pitchFamily="2" charset="2"/>
              <a:buChar char="Ø"/>
            </a:pPr>
            <a:r>
              <a:rPr lang="en-GB" sz="2400" dirty="0" smtClean="0">
                <a:latin typeface="Book Antiqua" pitchFamily="18" charset="0"/>
              </a:rPr>
              <a:t>All partners co-finance project for proper work and publication of some dissemination results, while the WB partners will additionally co-finance accreditation of their new study programs. </a:t>
            </a:r>
            <a:endParaRPr lang="en-US" sz="2400" dirty="0" smtClean="0">
              <a:latin typeface="Book Antiqua" pitchFamily="18" charset="0"/>
            </a:endParaRPr>
          </a:p>
          <a:p>
            <a:pPr algn="just"/>
            <a:endParaRPr lang="en-US" sz="2400" dirty="0" smtClean="0">
              <a:latin typeface="Book Antiqua" pitchFamily="18" charset="0"/>
            </a:endParaRPr>
          </a:p>
          <a:p>
            <a:pPr algn="just">
              <a:buFont typeface="Wingdings" pitchFamily="2" charset="2"/>
              <a:buChar char="Ø"/>
            </a:pPr>
            <a:r>
              <a:rPr lang="en-GB" sz="2400" dirty="0" smtClean="0">
                <a:latin typeface="Book Antiqua" pitchFamily="18" charset="0"/>
              </a:rPr>
              <a:t>All necessary documentation regarding the accreditation was submitted to Accreditation Commission and accreditation process is still in progress. We expect positive answer soon, and we hope that new school year will start as planned. </a:t>
            </a:r>
            <a:endParaRPr lang="en-US" sz="2400" dirty="0" smtClean="0">
              <a:latin typeface="Book Antiqua" pitchFamily="18" charset="0"/>
            </a:endParaRPr>
          </a:p>
          <a:p>
            <a:r>
              <a:rPr lang="en-US" sz="2000" dirty="0" smtClean="0"/>
              <a:t> </a:t>
            </a: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229600" cy="749300"/>
          </a:xfrm>
        </p:spPr>
        <p:txBody>
          <a:bodyPr>
            <a:noAutofit/>
          </a:bodyPr>
          <a:lstStyle/>
          <a:p>
            <a:pPr marL="342900" marR="0" lvl="0" indent="-342900">
              <a:spcBef>
                <a:spcPts val="0"/>
              </a:spcBef>
              <a:spcAft>
                <a:spcPts val="0"/>
              </a:spcAft>
            </a:pPr>
            <a:r>
              <a:rPr lang="en-GB" sz="3200" b="1" dirty="0" smtClean="0">
                <a:latin typeface="Book Antiqua" pitchFamily="18" charset="0"/>
                <a:ea typeface="Times New Roman"/>
                <a:cs typeface="Times New Roman"/>
              </a:rPr>
              <a:t>Relevance of activities in relation to project objectives</a:t>
            </a:r>
            <a:endParaRPr lang="en-US" sz="2000" dirty="0">
              <a:latin typeface="Book Antiqua" pitchFamily="18" charset="0"/>
              <a:ea typeface="Times New Roman"/>
              <a:cs typeface="Times New Roman"/>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447800"/>
            <a:ext cx="8839200" cy="8279190"/>
          </a:xfrm>
          <a:prstGeom prst="rect">
            <a:avLst/>
          </a:prstGeom>
          <a:noFill/>
        </p:spPr>
        <p:txBody>
          <a:bodyPr wrap="square" rtlCol="0">
            <a:spAutoFit/>
          </a:bodyPr>
          <a:lstStyle/>
          <a:p>
            <a:pPr algn="just">
              <a:buFont typeface="Wingdings" pitchFamily="2" charset="2"/>
              <a:buChar char="Ø"/>
            </a:pPr>
            <a:endParaRPr lang="en-GB" sz="2000" dirty="0" smtClean="0">
              <a:latin typeface="Book Antiqua" pitchFamily="18" charset="0"/>
            </a:endParaRPr>
          </a:p>
          <a:p>
            <a:pPr algn="just">
              <a:buFont typeface="Wingdings" pitchFamily="2" charset="2"/>
              <a:buChar char="Ø"/>
            </a:pPr>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The project is designed in the way that can deliver tangible and sustainable benefits to its target group. Since in this area there is no special service, and therefore no experts, for disasters risk management, the need for educated staff is more than evident. </a:t>
            </a:r>
          </a:p>
          <a:p>
            <a:pPr algn="just"/>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Since the target groups of the project are students, citizen and public sector, the project objectives are well formulated and the positive outcome of the project is likely to be achieved since it will benefit for both population and environment.</a:t>
            </a:r>
          </a:p>
          <a:p>
            <a:pPr algn="just">
              <a:buFont typeface="Wingdings" pitchFamily="2" charset="2"/>
              <a:buChar char="Ø"/>
            </a:pPr>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The project so far was feasible within the given time frame. </a:t>
            </a:r>
          </a:p>
          <a:p>
            <a:pPr algn="just"/>
            <a:endParaRPr lang="en-GB" sz="2000" dirty="0" smtClean="0">
              <a:latin typeface="Book Antiqua" pitchFamily="18" charset="0"/>
            </a:endParaRPr>
          </a:p>
          <a:p>
            <a:pPr algn="just">
              <a:buFont typeface="Wingdings" pitchFamily="2" charset="2"/>
              <a:buChar char="Ø"/>
            </a:pPr>
            <a:r>
              <a:rPr lang="en-GB" sz="2000" dirty="0" smtClean="0">
                <a:latin typeface="Book Antiqua" pitchFamily="18" charset="0"/>
              </a:rPr>
              <a:t>All objectives and activities regarding the work packages were completed in due time. </a:t>
            </a:r>
            <a:endParaRPr lang="en-US" sz="2000" dirty="0" smtClean="0">
              <a:latin typeface="Book Antiqua" pitchFamily="18" charset="0"/>
            </a:endParaRPr>
          </a:p>
          <a:p>
            <a:r>
              <a:rPr lang="en-GB" sz="2000" dirty="0" smtClean="0"/>
              <a:t> </a:t>
            </a:r>
            <a:endParaRPr lang="en-US" sz="2000" dirty="0" smtClean="0"/>
          </a:p>
          <a:p>
            <a:endParaRPr lang="en-US" sz="2000" dirty="0" smtClean="0"/>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8229600" cy="749300"/>
          </a:xfrm>
        </p:spPr>
        <p:txBody>
          <a:bodyPr>
            <a:noAutofit/>
          </a:bodyPr>
          <a:lstStyle/>
          <a:p>
            <a:pPr marL="342900" marR="0" lvl="0" indent="-342900">
              <a:spcBef>
                <a:spcPts val="0"/>
              </a:spcBef>
              <a:spcAft>
                <a:spcPts val="0"/>
              </a:spcAft>
            </a:pPr>
            <a:r>
              <a:rPr lang="en-GB" sz="3200" b="1" dirty="0" smtClean="0">
                <a:latin typeface="Book Antiqua" pitchFamily="18" charset="0"/>
                <a:ea typeface="Times New Roman"/>
                <a:cs typeface="Times New Roman"/>
              </a:rPr>
              <a:t>Relevance of activities in relation to project objectives</a:t>
            </a:r>
            <a:endParaRPr lang="en-US" sz="2000" dirty="0">
              <a:latin typeface="Book Antiqua" pitchFamily="18" charset="0"/>
              <a:ea typeface="Times New Roman"/>
              <a:cs typeface="Times New Roman"/>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304800" y="1447800"/>
            <a:ext cx="8839200" cy="8156079"/>
          </a:xfrm>
          <a:prstGeom prst="rect">
            <a:avLst/>
          </a:prstGeom>
          <a:noFill/>
        </p:spPr>
        <p:txBody>
          <a:bodyPr wrap="square" rtlCol="0">
            <a:spAutoFit/>
          </a:bodyPr>
          <a:lstStyle/>
          <a:p>
            <a:pPr algn="just"/>
            <a:endParaRPr lang="en-GB" sz="2000" dirty="0" smtClean="0"/>
          </a:p>
          <a:p>
            <a:pPr algn="just"/>
            <a:endParaRPr lang="en-GB" sz="2400" dirty="0" smtClean="0"/>
          </a:p>
          <a:p>
            <a:pPr algn="just">
              <a:buFont typeface="Wingdings" pitchFamily="2" charset="2"/>
              <a:buChar char="Ø"/>
            </a:pPr>
            <a:r>
              <a:rPr lang="en-GB" sz="2400" dirty="0" smtClean="0">
                <a:latin typeface="Book Antiqua" pitchFamily="18" charset="0"/>
              </a:rPr>
              <a:t>The project is well designed and cooperation between the partners and management is at highest level.</a:t>
            </a:r>
          </a:p>
          <a:p>
            <a:pPr algn="just">
              <a:buFont typeface="Wingdings" pitchFamily="2" charset="2"/>
              <a:buChar char="Ø"/>
            </a:pPr>
            <a:endParaRPr lang="en-GB" sz="2400" dirty="0" smtClean="0">
              <a:latin typeface="Book Antiqua" pitchFamily="18" charset="0"/>
            </a:endParaRPr>
          </a:p>
          <a:p>
            <a:pPr algn="just">
              <a:buFont typeface="Wingdings" pitchFamily="2" charset="2"/>
              <a:buChar char="Ø"/>
            </a:pPr>
            <a:r>
              <a:rPr lang="en-GB" sz="2400" dirty="0" smtClean="0">
                <a:latin typeface="Book Antiqua" pitchFamily="18" charset="0"/>
              </a:rPr>
              <a:t>The project is flexible enough and allows changes regarding the needs of each institution and public sector, which is of great importance for all partners since there are different disaster risks than need to be manager  and to which environment that partners are “covering” is exposed to. </a:t>
            </a:r>
            <a:endParaRPr lang="en-US" sz="2400" dirty="0" smtClean="0">
              <a:latin typeface="Book Antiqua" pitchFamily="18" charset="0"/>
            </a:endParaRPr>
          </a:p>
          <a:p>
            <a:pPr algn="just"/>
            <a:endParaRPr lang="en-US" sz="2400" dirty="0" smtClean="0">
              <a:latin typeface="Book Antiqua" pitchFamily="18" charset="0"/>
            </a:endParaRPr>
          </a:p>
          <a:p>
            <a:pPr algn="just">
              <a:buFont typeface="Wingdings" pitchFamily="2" charset="2"/>
              <a:buChar char="Ø"/>
            </a:pPr>
            <a:r>
              <a:rPr lang="en-GB" sz="2400" dirty="0" smtClean="0">
                <a:latin typeface="Book Antiqua" pitchFamily="18" charset="0"/>
              </a:rPr>
              <a:t>The real outcome and the results of the project will be discussed upon the implementation and completion of the project</a:t>
            </a:r>
            <a:r>
              <a:rPr lang="en-GB" sz="2400" dirty="0" smtClean="0"/>
              <a:t>. </a:t>
            </a:r>
            <a:endParaRPr lang="en-US" sz="2400" dirty="0" smtClean="0"/>
          </a:p>
          <a:p>
            <a:r>
              <a:rPr lang="en-US" sz="2000" dirty="0" smtClean="0"/>
              <a:t> </a:t>
            </a:r>
            <a:r>
              <a:rPr lang="en-GB" sz="2000" dirty="0" smtClean="0"/>
              <a:t> </a:t>
            </a:r>
            <a:endParaRPr lang="en-US" sz="2000" dirty="0" smtClean="0"/>
          </a:p>
          <a:p>
            <a:endParaRPr lang="en-US" sz="2000" dirty="0" smtClean="0"/>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en-US"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extBox 8"/>
          <p:cNvSpPr txBox="1"/>
          <p:nvPr/>
        </p:nvSpPr>
        <p:spPr>
          <a:xfrm>
            <a:off x="381000" y="762000"/>
            <a:ext cx="8077200" cy="7017306"/>
          </a:xfrm>
          <a:prstGeom prst="rect">
            <a:avLst/>
          </a:prstGeom>
          <a:noFill/>
        </p:spPr>
        <p:txBody>
          <a:bodyPr wrap="square" rtlCol="0">
            <a:spAutoFit/>
          </a:bodyPr>
          <a:lstStyle/>
          <a:p>
            <a:pPr algn="ctr"/>
            <a:r>
              <a:rPr lang="en-US" sz="2800" b="1" dirty="0" smtClean="0">
                <a:latin typeface="Book Antiqua" pitchFamily="18" charset="0"/>
              </a:rPr>
              <a:t>Implementation</a:t>
            </a:r>
            <a:endParaRPr lang="en-US" sz="2800" dirty="0" smtClean="0">
              <a:latin typeface="Book Antiqua" pitchFamily="18" charset="0"/>
            </a:endParaRPr>
          </a:p>
          <a:p>
            <a:r>
              <a:rPr lang="en-US" sz="2400" b="1" u="sng" dirty="0" smtClean="0">
                <a:latin typeface="Book Antiqua" pitchFamily="18" charset="0"/>
              </a:rPr>
              <a:t>Quality assurance </a:t>
            </a:r>
          </a:p>
          <a:p>
            <a:endParaRPr lang="en-US" sz="2400" b="1" u="sng" dirty="0" smtClean="0">
              <a:latin typeface="Book Antiqua" pitchFamily="18" charset="0"/>
            </a:endParaRPr>
          </a:p>
          <a:p>
            <a:pPr algn="just">
              <a:buFont typeface="Wingdings" pitchFamily="2" charset="2"/>
              <a:buChar char="ü"/>
            </a:pPr>
            <a:r>
              <a:rPr lang="en-US" sz="2000" dirty="0" smtClean="0">
                <a:latin typeface="Book Antiqua" pitchFamily="18" charset="0"/>
              </a:rPr>
              <a:t>Quality control plan of </a:t>
            </a:r>
            <a:r>
              <a:rPr lang="en-US" sz="2000" dirty="0" err="1" smtClean="0">
                <a:latin typeface="Book Antiqua" pitchFamily="18" charset="0"/>
              </a:rPr>
              <a:t>NatRisk</a:t>
            </a:r>
            <a:r>
              <a:rPr lang="en-US" sz="2000" dirty="0" smtClean="0">
                <a:latin typeface="Book Antiqua" pitchFamily="18" charset="0"/>
              </a:rPr>
              <a:t> project activities was adopted in January 2017.</a:t>
            </a:r>
          </a:p>
          <a:p>
            <a:pPr algn="just">
              <a:buFont typeface="Wingdings" pitchFamily="2" charset="2"/>
              <a:buChar char="ü"/>
            </a:pPr>
            <a:endParaRPr lang="en-US" sz="2000" dirty="0" smtClean="0">
              <a:latin typeface="Book Antiqua" pitchFamily="18" charset="0"/>
            </a:endParaRPr>
          </a:p>
          <a:p>
            <a:pPr algn="just">
              <a:buFont typeface="Wingdings" pitchFamily="2" charset="2"/>
              <a:buChar char="ü"/>
            </a:pPr>
            <a:r>
              <a:rPr lang="en-US" sz="2000" dirty="0" smtClean="0">
                <a:latin typeface="Book Antiqua" pitchFamily="18" charset="0"/>
              </a:rPr>
              <a:t>Work package self-assessment reports planned for March and September 2017. are completed and delivered to the Project Management. </a:t>
            </a:r>
          </a:p>
          <a:p>
            <a:pPr algn="just">
              <a:buFont typeface="Wingdings" pitchFamily="2" charset="2"/>
              <a:buChar char="ü"/>
            </a:pPr>
            <a:endParaRPr lang="en-US" sz="2000" dirty="0" smtClean="0">
              <a:latin typeface="Book Antiqua" pitchFamily="18" charset="0"/>
            </a:endParaRPr>
          </a:p>
          <a:p>
            <a:pPr algn="just">
              <a:buFont typeface="Wingdings" pitchFamily="2" charset="2"/>
              <a:buChar char="ü"/>
            </a:pPr>
            <a:r>
              <a:rPr lang="en-US" sz="2000" dirty="0" smtClean="0">
                <a:latin typeface="Book Antiqua" pitchFamily="18" charset="0"/>
              </a:rPr>
              <a:t>The Partner self-assessment report for September 2017. completed and delivered. </a:t>
            </a:r>
          </a:p>
          <a:p>
            <a:pPr algn="just">
              <a:buFont typeface="Wingdings" pitchFamily="2" charset="2"/>
              <a:buChar char="ü"/>
            </a:pPr>
            <a:endParaRPr lang="en-US" sz="2000" dirty="0" smtClean="0">
              <a:latin typeface="Book Antiqua" pitchFamily="18" charset="0"/>
            </a:endParaRPr>
          </a:p>
          <a:p>
            <a:pPr algn="just">
              <a:buFont typeface="Wingdings" pitchFamily="2" charset="2"/>
              <a:buChar char="ü"/>
            </a:pPr>
            <a:r>
              <a:rPr lang="en-US" sz="2000" dirty="0" smtClean="0">
                <a:latin typeface="Book Antiqua" pitchFamily="18" charset="0"/>
              </a:rPr>
              <a:t>Contact with relevant institutions from Kosovo* regarding the procedure for defining the requirements for admission and enrolment of students and for the innovation of the existing classification of occupations in Kosovo*</a:t>
            </a:r>
          </a:p>
          <a:p>
            <a:pPr algn="just"/>
            <a:endParaRPr lang="en-US" sz="2000" dirty="0" smtClean="0">
              <a:latin typeface="Book Antiqua" pitchFamily="18" charset="0"/>
            </a:endParaRPr>
          </a:p>
          <a:p>
            <a:pPr algn="ctr"/>
            <a:endParaRPr lang="en-US" sz="2800" dirty="0" smtClean="0">
              <a:latin typeface="Book Antiqua" pitchFamily="18" charset="0"/>
            </a:endParaRPr>
          </a:p>
          <a:p>
            <a:pPr algn="ctr"/>
            <a:endParaRPr lang="en-US" sz="2800" dirty="0" smtClean="0">
              <a:latin typeface="Book Antiqua" pitchFamily="18" charset="0"/>
            </a:endParaRPr>
          </a:p>
          <a:p>
            <a:pPr algn="ct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down)">
                                      <p:cBhvr>
                                        <p:cTn id="7" dur="500"/>
                                        <p:tgtEl>
                                          <p:spTgt spid="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ipe(down)">
                                      <p:cBhvr>
                                        <p:cTn id="10" dur="500"/>
                                        <p:tgtEl>
                                          <p:spTgt spid="9">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wipe(down)">
                                      <p:cBhvr>
                                        <p:cTn id="13" dur="500"/>
                                        <p:tgtEl>
                                          <p:spTgt spid="9">
                                            <p:txEl>
                                              <p:pRg st="3" end="3"/>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xEl>
                                              <p:pRg st="5" end="5"/>
                                            </p:txEl>
                                          </p:spTgt>
                                        </p:tgtEl>
                                        <p:attrNameLst>
                                          <p:attrName>style.visibility</p:attrName>
                                        </p:attrNameLst>
                                      </p:cBhvr>
                                      <p:to>
                                        <p:strVal val="visible"/>
                                      </p:to>
                                    </p:set>
                                    <p:animEffect transition="in" filter="wipe(down)">
                                      <p:cBhvr>
                                        <p:cTn id="16" dur="500"/>
                                        <p:tgtEl>
                                          <p:spTgt spid="9">
                                            <p:txEl>
                                              <p:pRg st="5" end="5"/>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animEffect transition="in" filter="wipe(down)">
                                      <p:cBhvr>
                                        <p:cTn id="19" dur="500"/>
                                        <p:tgtEl>
                                          <p:spTgt spid="9">
                                            <p:txEl>
                                              <p:pRg st="7" end="7"/>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9">
                                            <p:txEl>
                                              <p:pRg st="9" end="9"/>
                                            </p:txEl>
                                          </p:spTgt>
                                        </p:tgtEl>
                                        <p:attrNameLst>
                                          <p:attrName>style.visibility</p:attrName>
                                        </p:attrNameLst>
                                      </p:cBhvr>
                                      <p:to>
                                        <p:strVal val="visible"/>
                                      </p:to>
                                    </p:set>
                                    <p:animEffect transition="in" filter="wipe(down)">
                                      <p:cBhvr>
                                        <p:cTn id="22" dur="500"/>
                                        <p:tgtEl>
                                          <p:spTgt spid="9">
                                            <p:txEl>
                                              <p:pRg st="9" end="9"/>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9">
                                            <p:txEl>
                                              <p:pRg st="13" end="13"/>
                                            </p:txEl>
                                          </p:spTgt>
                                        </p:tgtEl>
                                        <p:attrNameLst>
                                          <p:attrName>style.visibility</p:attrName>
                                        </p:attrNameLst>
                                      </p:cBhvr>
                                      <p:to>
                                        <p:strVal val="visible"/>
                                      </p:to>
                                    </p:set>
                                    <p:animEffect transition="in" filter="wipe(down)">
                                      <p:cBhvr>
                                        <p:cTn id="25"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Autofit/>
          </a:bodyPr>
          <a:lstStyle/>
          <a:p>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b="1" dirty="0" smtClean="0">
                <a:solidFill>
                  <a:srgbClr val="FF0000"/>
                </a:solidFill>
                <a:effectLst>
                  <a:outerShdw blurRad="38100" dist="38100" dir="2700000" algn="tl">
                    <a:srgbClr val="000000">
                      <a:alpha val="43137"/>
                    </a:srgbClr>
                  </a:outerShdw>
                </a:effectLst>
                <a:latin typeface="Book Antiqua" panose="02040602050305030304" pitchFamily="18" charset="0"/>
              </a:rPr>
              <a:t>Thank </a:t>
            </a:r>
            <a:r>
              <a:rPr lang="en-GB" b="1" dirty="0" smtClean="0">
                <a:solidFill>
                  <a:srgbClr val="FF0000"/>
                </a:solidFill>
                <a:effectLst>
                  <a:outerShdw blurRad="38100" dist="38100" dir="2700000" algn="tl">
                    <a:srgbClr val="000000">
                      <a:alpha val="43137"/>
                    </a:srgbClr>
                  </a:outerShdw>
                </a:effectLst>
                <a:latin typeface="Book Antiqua" panose="02040602050305030304" pitchFamily="18" charset="0"/>
              </a:rPr>
              <a:t>you</a:t>
            </a:r>
            <a:r>
              <a:rPr lang="bs-Latn-BA" b="1" dirty="0" smtClean="0">
                <a:solidFill>
                  <a:srgbClr val="FF0000"/>
                </a:solidFill>
                <a:effectLst>
                  <a:outerShdw blurRad="38100" dist="38100" dir="2700000" algn="tl">
                    <a:srgbClr val="000000">
                      <a:alpha val="43137"/>
                    </a:srgbClr>
                  </a:outerShdw>
                </a:effectLst>
                <a:latin typeface="Book Antiqua" panose="02040602050305030304" pitchFamily="18" charset="0"/>
              </a:rPr>
              <a:t> </a:t>
            </a:r>
            <a:r>
              <a:rPr lang="en-GB" b="1" dirty="0" smtClean="0">
                <a:solidFill>
                  <a:srgbClr val="FF0000"/>
                </a:solidFill>
                <a:effectLst>
                  <a:outerShdw blurRad="38100" dist="38100" dir="2700000" algn="tl">
                    <a:srgbClr val="000000">
                      <a:alpha val="43137"/>
                    </a:srgbClr>
                  </a:outerShdw>
                </a:effectLst>
                <a:latin typeface="Book Antiqua" panose="02040602050305030304" pitchFamily="18" charset="0"/>
              </a:rPr>
              <a:t>for </a:t>
            </a:r>
            <a:r>
              <a:rPr lang="en-GB" b="1" dirty="0" smtClean="0">
                <a:solidFill>
                  <a:srgbClr val="FF0000"/>
                </a:solidFill>
                <a:effectLst>
                  <a:outerShdw blurRad="38100" dist="38100" dir="2700000" algn="tl">
                    <a:srgbClr val="000000">
                      <a:alpha val="43137"/>
                    </a:srgbClr>
                  </a:outerShdw>
                </a:effectLst>
                <a:latin typeface="Book Antiqua" panose="02040602050305030304" pitchFamily="18" charset="0"/>
              </a:rPr>
              <a:t>your </a:t>
            </a:r>
            <a:r>
              <a:rPr lang="en-GB" b="1" dirty="0" smtClean="0">
                <a:solidFill>
                  <a:srgbClr val="FF0000"/>
                </a:solidFill>
                <a:effectLst>
                  <a:outerShdw blurRad="38100" dist="38100" dir="2700000" algn="tl">
                    <a:srgbClr val="000000">
                      <a:alpha val="43137"/>
                    </a:srgbClr>
                  </a:outerShdw>
                </a:effectLst>
                <a:latin typeface="Book Antiqua" panose="02040602050305030304" pitchFamily="18" charset="0"/>
              </a:rPr>
              <a:t>attention</a:t>
            </a:r>
            <a:endParaRPr lang="bs-Latn-BA" b="1" dirty="0">
              <a:solidFill>
                <a:srgbClr val="FF0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81000" y="3733800"/>
            <a:ext cx="8305800" cy="2392363"/>
          </a:xfrm>
        </p:spPr>
        <p:txBody>
          <a:bodyPr>
            <a:normAutofit/>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20</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xmlns="" val="1760327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516563"/>
          </a:xfrm>
        </p:spPr>
        <p:txBody>
          <a:bodyPr>
            <a:normAutofit/>
          </a:bodyPr>
          <a:lstStyle/>
          <a:p>
            <a:pPr>
              <a:buFont typeface="Wingdings" pitchFamily="2" charset="2"/>
              <a:buChar char="ü"/>
            </a:pPr>
            <a:r>
              <a:rPr lang="en-GB" sz="2000" dirty="0" smtClean="0">
                <a:latin typeface="Book Antiqua" pitchFamily="18" charset="0"/>
              </a:rPr>
              <a:t>A two-day training for public sector and stakeholders  regarding the </a:t>
            </a:r>
            <a:r>
              <a:rPr lang="en-GB" sz="2000" dirty="0" err="1" smtClean="0">
                <a:latin typeface="Book Antiqua" pitchFamily="18" charset="0"/>
              </a:rPr>
              <a:t>the</a:t>
            </a:r>
            <a:r>
              <a:rPr lang="en-GB" sz="2000" dirty="0" smtClean="0">
                <a:latin typeface="Book Antiqua" pitchFamily="18" charset="0"/>
              </a:rPr>
              <a:t> natural disasters risk management was organized and valuable feedback was obtained.</a:t>
            </a:r>
            <a:endParaRPr lang="en-US" sz="2000" dirty="0" smtClean="0">
              <a:solidFill>
                <a:srgbClr val="002060"/>
              </a:solidFill>
              <a:latin typeface="Book Antiqua" pitchFamily="18" charset="0"/>
            </a:endParaRPr>
          </a:p>
          <a:p>
            <a:endParaRPr lang="en-US" sz="2000" dirty="0" smtClean="0">
              <a:solidFill>
                <a:srgbClr val="002060"/>
              </a:solidFill>
              <a:latin typeface="Book Antiqua" pitchFamily="18" charset="0"/>
            </a:endParaRPr>
          </a:p>
          <a:p>
            <a:pPr>
              <a:buNone/>
            </a:pPr>
            <a:endParaRPr lang="sr-Latn-RS" dirty="0" smtClean="0">
              <a:solidFill>
                <a:srgbClr val="002060"/>
              </a:solidFill>
              <a:latin typeface="Book Antiqua" pitchFamily="18" charset="0"/>
            </a:endParaRPr>
          </a:p>
          <a:p>
            <a:endParaRPr lang="bs-Latn-BA"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4" name="Picture 13" descr="C:\Users\LENOVO LP3\Desktop\17.jpg"/>
          <p:cNvPicPr/>
          <p:nvPr/>
        </p:nvPicPr>
        <p:blipFill>
          <a:blip r:embed="rId4"/>
          <a:srcRect/>
          <a:stretch>
            <a:fillRect/>
          </a:stretch>
        </p:blipFill>
        <p:spPr bwMode="auto">
          <a:xfrm>
            <a:off x="457200" y="2057400"/>
            <a:ext cx="4038600" cy="3505200"/>
          </a:xfrm>
          <a:prstGeom prst="rect">
            <a:avLst/>
          </a:prstGeom>
          <a:noFill/>
          <a:ln w="9525">
            <a:noFill/>
            <a:miter lim="800000"/>
            <a:headEnd/>
            <a:tailEnd/>
          </a:ln>
          <a:effectLst>
            <a:glow rad="101600">
              <a:schemeClr val="accent5">
                <a:satMod val="175000"/>
                <a:alpha val="40000"/>
              </a:schemeClr>
            </a:glow>
          </a:effectLst>
        </p:spPr>
      </p:pic>
      <p:pic>
        <p:nvPicPr>
          <p:cNvPr id="16" name="Picture 15" descr="C:\Users\LENOVO LP3\Desktop\10.jpg"/>
          <p:cNvPicPr/>
          <p:nvPr/>
        </p:nvPicPr>
        <p:blipFill>
          <a:blip r:embed="rId5"/>
          <a:srcRect/>
          <a:stretch>
            <a:fillRect/>
          </a:stretch>
        </p:blipFill>
        <p:spPr bwMode="auto">
          <a:xfrm>
            <a:off x="4800600" y="2057400"/>
            <a:ext cx="3921210" cy="3733800"/>
          </a:xfrm>
          <a:prstGeom prst="rect">
            <a:avLst/>
          </a:prstGeom>
          <a:noFill/>
          <a:ln w="9525">
            <a:noFill/>
            <a:miter lim="800000"/>
            <a:headEnd/>
            <a:tailEnd/>
          </a:ln>
          <a:effectLst>
            <a:glow rad="101600">
              <a:schemeClr val="accent4">
                <a:satMod val="175000"/>
                <a:alpha val="40000"/>
              </a:schemeClr>
            </a:glow>
          </a:effectLst>
        </p:spPr>
      </p:pic>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err="1" smtClean="0">
                <a:latin typeface="Book Antiqua" pitchFamily="18" charset="0"/>
              </a:rPr>
              <a:t>TCASU</a:t>
            </a:r>
            <a:r>
              <a:rPr lang="en-US" sz="3200" b="1" dirty="0" smtClean="0">
                <a:latin typeface="Book Antiqua" pitchFamily="18" charset="0"/>
              </a:rPr>
              <a:t>’ s Implementation of activities</a:t>
            </a:r>
            <a:endParaRPr lang="en-US" sz="3200" b="1" dirty="0">
              <a:latin typeface="Book Antiqua"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152400" y="1676400"/>
            <a:ext cx="8991600" cy="6124754"/>
          </a:xfrm>
          <a:prstGeom prst="rect">
            <a:avLst/>
          </a:prstGeom>
          <a:noFill/>
        </p:spPr>
        <p:txBody>
          <a:bodyPr wrap="square" rtlCol="0">
            <a:spAutoFit/>
          </a:bodyPr>
          <a:lstStyle/>
          <a:p>
            <a:pPr>
              <a:buFont typeface="Wingdings" pitchFamily="2" charset="2"/>
              <a:buChar char="ü"/>
            </a:pPr>
            <a:r>
              <a:rPr lang="en-US" sz="2400" dirty="0" smtClean="0">
                <a:latin typeface="Book Antiqua" pitchFamily="18" charset="0"/>
              </a:rPr>
              <a:t>An investigation of the area regarding the risk of natural disasters was conducted;</a:t>
            </a:r>
          </a:p>
          <a:p>
            <a:pPr>
              <a:buFont typeface="Wingdings" pitchFamily="2" charset="2"/>
              <a:buChar char="ü"/>
            </a:pPr>
            <a:endParaRPr lang="en-US" sz="2400" dirty="0" smtClean="0">
              <a:latin typeface="Book Antiqua" pitchFamily="18" charset="0"/>
            </a:endParaRPr>
          </a:p>
          <a:p>
            <a:pPr>
              <a:buFont typeface="Wingdings" pitchFamily="2" charset="2"/>
              <a:buChar char="ü"/>
            </a:pPr>
            <a:r>
              <a:rPr lang="en-US" sz="2400" dirty="0" smtClean="0">
                <a:latin typeface="Book Antiqua" pitchFamily="18" charset="0"/>
              </a:rPr>
              <a:t>Survey was conducted based on questionnaires created by </a:t>
            </a:r>
            <a:r>
              <a:rPr lang="en-US" sz="2400" dirty="0" err="1" smtClean="0">
                <a:latin typeface="Book Antiqua" pitchFamily="18" charset="0"/>
              </a:rPr>
              <a:t>UNID</a:t>
            </a:r>
            <a:r>
              <a:rPr lang="en-US" sz="2400" dirty="0" smtClean="0">
                <a:latin typeface="Book Antiqua" pitchFamily="18" charset="0"/>
              </a:rPr>
              <a:t> </a:t>
            </a:r>
            <a:r>
              <a:rPr lang="en-US" sz="2400" dirty="0" err="1" smtClean="0">
                <a:latin typeface="Book Antiqua" pitchFamily="18" charset="0"/>
              </a:rPr>
              <a:t>wich</a:t>
            </a:r>
            <a:r>
              <a:rPr lang="en-US" sz="2400" dirty="0" smtClean="0">
                <a:latin typeface="Book Antiqua" pitchFamily="18" charset="0"/>
              </a:rPr>
              <a:t> were distributed to target groups (citizens, public sectors, students, etc). </a:t>
            </a:r>
          </a:p>
          <a:p>
            <a:pPr>
              <a:buFont typeface="Wingdings" pitchFamily="2" charset="2"/>
              <a:buChar char="ü"/>
            </a:pPr>
            <a:endParaRPr lang="en-US" sz="2400" dirty="0" smtClean="0">
              <a:latin typeface="Book Antiqua" pitchFamily="18" charset="0"/>
            </a:endParaRPr>
          </a:p>
          <a:p>
            <a:pPr>
              <a:buFont typeface="Wingdings" pitchFamily="2" charset="2"/>
              <a:buChar char="ü"/>
            </a:pPr>
            <a:r>
              <a:rPr lang="en-GB" sz="2400" dirty="0" smtClean="0">
                <a:latin typeface="Book Antiqua" pitchFamily="18" charset="0"/>
              </a:rPr>
              <a:t>The total </a:t>
            </a:r>
            <a:r>
              <a:rPr lang="en-GB" sz="2400" b="1" dirty="0" smtClean="0">
                <a:latin typeface="Book Antiqua" pitchFamily="18" charset="0"/>
              </a:rPr>
              <a:t>309</a:t>
            </a:r>
            <a:r>
              <a:rPr lang="en-GB" sz="2400" dirty="0" smtClean="0">
                <a:latin typeface="Book Antiqua" pitchFamily="18" charset="0"/>
              </a:rPr>
              <a:t> respondents participated the survey and the questionnaires were delivered to UNI.</a:t>
            </a:r>
          </a:p>
          <a:p>
            <a:pPr>
              <a:buFont typeface="Wingdings" pitchFamily="2" charset="2"/>
              <a:buChar char="ü"/>
            </a:pPr>
            <a:endParaRPr lang="en-GB" sz="2400" dirty="0" smtClean="0">
              <a:latin typeface="Book Antiqua" pitchFamily="18" charset="0"/>
            </a:endParaRPr>
          </a:p>
          <a:p>
            <a:pPr>
              <a:buFont typeface="Wingdings" pitchFamily="2" charset="2"/>
              <a:buChar char="ü"/>
            </a:pPr>
            <a:r>
              <a:rPr lang="en-GB" sz="2400" dirty="0" smtClean="0">
                <a:latin typeface="Book Antiqua" pitchFamily="18" charset="0"/>
              </a:rPr>
              <a:t>The report on the existing disasters and risk management practices in Kosovo* was created and delivered to </a:t>
            </a:r>
            <a:r>
              <a:rPr lang="en-GB" sz="2400" dirty="0" err="1" smtClean="0">
                <a:latin typeface="Book Antiqua" pitchFamily="18" charset="0"/>
              </a:rPr>
              <a:t>WP1</a:t>
            </a:r>
            <a:r>
              <a:rPr lang="en-GB" sz="2400" dirty="0" smtClean="0">
                <a:latin typeface="Book Antiqua" pitchFamily="18" charset="0"/>
              </a:rPr>
              <a:t> leaders (</a:t>
            </a:r>
            <a:r>
              <a:rPr lang="en-GB" sz="2400" dirty="0" err="1" smtClean="0">
                <a:latin typeface="Book Antiqua" pitchFamily="18" charset="0"/>
              </a:rPr>
              <a:t>BOKU</a:t>
            </a:r>
            <a:r>
              <a:rPr lang="en-GB" sz="2000" dirty="0" smtClean="0">
                <a:latin typeface="Book Antiqua" pitchFamily="18" charset="0"/>
              </a:rPr>
              <a:t>).</a:t>
            </a:r>
          </a:p>
          <a:p>
            <a:endParaRPr lang="en-GB"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a:latin typeface="Book Antiqua" pitchFamily="18" charset="0"/>
            </a:endParaRPr>
          </a:p>
        </p:txBody>
      </p:sp>
    </p:spTree>
    <p:extLst>
      <p:ext uri="{BB962C8B-B14F-4D97-AF65-F5344CB8AC3E}">
        <p14:creationId xmlns="" xmlns:p14="http://schemas.microsoft.com/office/powerpoint/2010/main" val="933285750"/>
      </p:ext>
    </p:extLst>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err="1" smtClean="0">
                <a:latin typeface="Book Antiqua" pitchFamily="18" charset="0"/>
              </a:rPr>
              <a:t>TCASU</a:t>
            </a:r>
            <a:r>
              <a:rPr lang="en-US" sz="3200" b="1" dirty="0" smtClean="0">
                <a:latin typeface="Book Antiqua" pitchFamily="18" charset="0"/>
              </a:rPr>
              <a:t>’ s Implementation of activities</a:t>
            </a:r>
            <a:endParaRPr lang="en-US" sz="3200" b="1" dirty="0">
              <a:latin typeface="Book Antiqua"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152400" y="1447800"/>
            <a:ext cx="8991600" cy="7109639"/>
          </a:xfrm>
          <a:prstGeom prst="rect">
            <a:avLst/>
          </a:prstGeom>
          <a:noFill/>
        </p:spPr>
        <p:txBody>
          <a:bodyPr wrap="square" rtlCol="0">
            <a:spAutoFit/>
          </a:bodyPr>
          <a:lstStyle/>
          <a:p>
            <a:pPr>
              <a:buFont typeface="Wingdings" pitchFamily="2" charset="2"/>
              <a:buChar char="ü"/>
            </a:pPr>
            <a:r>
              <a:rPr lang="en-GB" sz="2400" dirty="0" smtClean="0">
                <a:latin typeface="Book Antiqua" pitchFamily="18" charset="0"/>
              </a:rPr>
              <a:t>Preliminary version of the new master curriculum for natural disasters risk management</a:t>
            </a:r>
            <a:r>
              <a:rPr lang="en-US" sz="2400" dirty="0" smtClean="0">
                <a:latin typeface="Book Antiqua" pitchFamily="18" charset="0"/>
              </a:rPr>
              <a:t> was prepared.</a:t>
            </a:r>
          </a:p>
          <a:p>
            <a:pPr>
              <a:buFont typeface="Wingdings" pitchFamily="2" charset="2"/>
              <a:buChar char="ü"/>
            </a:pPr>
            <a:endParaRPr lang="en-US" sz="2000" b="1" u="sng" dirty="0" smtClean="0">
              <a:latin typeface="Book Antiqua" pitchFamily="18" charset="0"/>
            </a:endParaRPr>
          </a:p>
          <a:p>
            <a:pPr algn="just">
              <a:buFont typeface="Wingdings" pitchFamily="2" charset="2"/>
              <a:buChar char="ü"/>
            </a:pPr>
            <a:r>
              <a:rPr lang="en-GB" sz="2400" dirty="0" smtClean="0">
                <a:latin typeface="Book Antiqua" pitchFamily="18" charset="0"/>
              </a:rPr>
              <a:t>We have participated in several workshops in EU partner countries intended for training of teachers. </a:t>
            </a:r>
          </a:p>
          <a:p>
            <a:pPr algn="just">
              <a:buFont typeface="Wingdings" pitchFamily="2" charset="2"/>
              <a:buChar char="ü"/>
            </a:pPr>
            <a:endParaRPr lang="en-GB" sz="2400" dirty="0" smtClean="0">
              <a:latin typeface="Book Antiqua" pitchFamily="18" charset="0"/>
            </a:endParaRPr>
          </a:p>
          <a:p>
            <a:pPr algn="just">
              <a:buFont typeface="Wingdings" pitchFamily="2" charset="2"/>
              <a:buChar char="ü"/>
            </a:pPr>
            <a:r>
              <a:rPr lang="en-GB" sz="2400" dirty="0" smtClean="0">
                <a:latin typeface="Book Antiqua" pitchFamily="18" charset="0"/>
              </a:rPr>
              <a:t>Based on project,  we have 3  teaching staff </a:t>
            </a:r>
            <a:r>
              <a:rPr lang="en-GB" sz="2400" dirty="0" err="1" smtClean="0">
                <a:latin typeface="Book Antiqua" pitchFamily="18" charset="0"/>
              </a:rPr>
              <a:t>mobilities</a:t>
            </a:r>
            <a:r>
              <a:rPr lang="en-GB" sz="2400" dirty="0" smtClean="0">
                <a:latin typeface="Book Antiqua" pitchFamily="18" charset="0"/>
              </a:rPr>
              <a:t>, and so far one was successfully realised, at the beginning of June with our partners in Greece; the other two will be completed at the end of this year. </a:t>
            </a:r>
          </a:p>
          <a:p>
            <a:pPr algn="just"/>
            <a:endParaRPr lang="en-GB" sz="2400" dirty="0" smtClean="0">
              <a:latin typeface="Book Antiqua" pitchFamily="18" charset="0"/>
            </a:endParaRPr>
          </a:p>
          <a:p>
            <a:pPr algn="just">
              <a:buFont typeface="Wingdings" pitchFamily="2" charset="2"/>
              <a:buChar char="ü"/>
            </a:pPr>
            <a:r>
              <a:rPr lang="en-GB" sz="2400" b="1" dirty="0" smtClean="0">
                <a:latin typeface="Book Antiqua" pitchFamily="18" charset="0"/>
              </a:rPr>
              <a:t>Level of budget: </a:t>
            </a:r>
            <a:r>
              <a:rPr lang="en-US" sz="2400" dirty="0" smtClean="0">
                <a:latin typeface="Book Antiqua" pitchFamily="18" charset="0"/>
              </a:rPr>
              <a:t>So far, </a:t>
            </a:r>
            <a:r>
              <a:rPr lang="en-US" sz="2400" dirty="0" err="1" smtClean="0">
                <a:latin typeface="Book Antiqua" pitchFamily="18" charset="0"/>
              </a:rPr>
              <a:t>TCASU</a:t>
            </a:r>
            <a:r>
              <a:rPr lang="en-US" sz="2400" dirty="0" smtClean="0">
                <a:latin typeface="Book Antiqua" pitchFamily="18" charset="0"/>
              </a:rPr>
              <a:t> have spent 70 % of the budget in line with financial plan.</a:t>
            </a:r>
          </a:p>
          <a:p>
            <a:endParaRPr lang="en-GB" sz="2400" b="1" u="sng" dirty="0" smtClean="0">
              <a:latin typeface="Book Antiqua" pitchFamily="18" charset="0"/>
            </a:endParaRPr>
          </a:p>
          <a:p>
            <a:endParaRPr lang="en-GB" sz="2400" b="1" u="sng" dirty="0" smtClean="0">
              <a:latin typeface="Book Antiqua" pitchFamily="18" charset="0"/>
            </a:endParaRPr>
          </a:p>
          <a:p>
            <a:endParaRPr lang="en-GB" sz="2000" dirty="0" smtClean="0">
              <a:latin typeface="Book Antiqua" pitchFamily="18" charset="0"/>
            </a:endParaRPr>
          </a:p>
          <a:p>
            <a:endParaRPr lang="en-GB" sz="2000" dirty="0" smtClean="0">
              <a:latin typeface="Book Antiqua" pitchFamily="18" charset="0"/>
            </a:endParaRPr>
          </a:p>
          <a:p>
            <a:endParaRPr lang="en-US" sz="2000" dirty="0" smtClean="0">
              <a:latin typeface="Book Antiqua" pitchFamily="18" charset="0"/>
            </a:endParaRPr>
          </a:p>
          <a:p>
            <a:endParaRPr lang="en-US" sz="2000" dirty="0" smtClean="0">
              <a:latin typeface="Book Antiqua" pitchFamily="18" charset="0"/>
            </a:endParaRPr>
          </a:p>
          <a:p>
            <a:endParaRPr lang="en-US" sz="2000" dirty="0">
              <a:latin typeface="Book Antiqua" pitchFamily="18" charset="0"/>
            </a:endParaRPr>
          </a:p>
        </p:txBody>
      </p:sp>
    </p:spTree>
    <p:extLst>
      <p:ext uri="{BB962C8B-B14F-4D97-AF65-F5344CB8AC3E}">
        <p14:creationId xmlns="" xmlns:p14="http://schemas.microsoft.com/office/powerpoint/2010/main" val="933285750"/>
      </p:ext>
    </p:extLst>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Visibility and publicity obligations</a:t>
            </a:r>
            <a:endParaRPr lang="en-US" sz="3200" b="1" dirty="0">
              <a:latin typeface="Book Antiqua"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457200" y="1752600"/>
            <a:ext cx="8382000" cy="3323987"/>
          </a:xfrm>
          <a:prstGeom prst="rect">
            <a:avLst/>
          </a:prstGeom>
          <a:noFill/>
        </p:spPr>
        <p:txBody>
          <a:bodyPr wrap="square" rtlCol="0">
            <a:spAutoFit/>
          </a:bodyPr>
          <a:lstStyle/>
          <a:p>
            <a:pPr algn="just">
              <a:buFont typeface="Wingdings" pitchFamily="2" charset="2"/>
              <a:buChar char="ü"/>
            </a:pPr>
            <a:r>
              <a:rPr lang="en-GB" sz="2400" dirty="0" smtClean="0">
                <a:latin typeface="Book Antiqua" pitchFamily="18" charset="0"/>
              </a:rPr>
              <a:t>For better transparency of the project we placed a banner on the </a:t>
            </a:r>
            <a:r>
              <a:rPr lang="en-GB" sz="2400" dirty="0" err="1" smtClean="0">
                <a:latin typeface="Book Antiqua" pitchFamily="18" charset="0"/>
              </a:rPr>
              <a:t>TCASU’s</a:t>
            </a:r>
            <a:r>
              <a:rPr lang="en-GB" sz="2400" dirty="0" smtClean="0">
                <a:latin typeface="Book Antiqua" pitchFamily="18" charset="0"/>
              </a:rPr>
              <a:t> official website linking to the official </a:t>
            </a:r>
            <a:r>
              <a:rPr lang="en-GB" sz="2400" dirty="0" err="1" smtClean="0">
                <a:latin typeface="Book Antiqua" pitchFamily="18" charset="0"/>
              </a:rPr>
              <a:t>NatRisk</a:t>
            </a:r>
            <a:r>
              <a:rPr lang="en-GB" sz="2400" dirty="0" smtClean="0">
                <a:latin typeface="Book Antiqua" pitchFamily="18" charset="0"/>
              </a:rPr>
              <a:t> website. (http://www.vtsurosevac.com/Sajt/Projekti.php ). </a:t>
            </a:r>
          </a:p>
          <a:p>
            <a:pPr algn="just">
              <a:buFont typeface="Wingdings" pitchFamily="2" charset="2"/>
              <a:buChar char="ü"/>
            </a:pPr>
            <a:endParaRPr lang="en-US" sz="2400" dirty="0" smtClean="0">
              <a:latin typeface="Book Antiqua" pitchFamily="18" charset="0"/>
            </a:endParaRPr>
          </a:p>
          <a:p>
            <a:pPr algn="just">
              <a:buFont typeface="Wingdings" pitchFamily="2" charset="2"/>
              <a:buChar char="ü"/>
            </a:pPr>
            <a:r>
              <a:rPr lang="en-GB" sz="2400" dirty="0" smtClean="0">
                <a:latin typeface="Book Antiqua" pitchFamily="18" charset="0"/>
              </a:rPr>
              <a:t>Students and teaching staff are actively involved in promotion of developed curricula. We also have organized a two-day training for public sector and stakeholders</a:t>
            </a:r>
            <a:r>
              <a:rPr lang="en-GB" sz="2400" dirty="0" smtClean="0"/>
              <a:t>. </a:t>
            </a:r>
            <a:endParaRPr lang="en-US" sz="2400" dirty="0" smtClean="0"/>
          </a:p>
          <a:p>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Equipment</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0" y="1752600"/>
            <a:ext cx="8839200" cy="4370427"/>
          </a:xfrm>
          <a:prstGeom prst="rect">
            <a:avLst/>
          </a:prstGeom>
          <a:noFill/>
        </p:spPr>
        <p:txBody>
          <a:bodyPr wrap="square" rtlCol="0">
            <a:spAutoFit/>
          </a:bodyPr>
          <a:lstStyle/>
          <a:p>
            <a:pPr algn="just">
              <a:buFont typeface="Wingdings" pitchFamily="2" charset="2"/>
              <a:buChar char="Ø"/>
            </a:pPr>
            <a:r>
              <a:rPr lang="en-GB" sz="2000" dirty="0" smtClean="0">
                <a:latin typeface="Book Antiqua" pitchFamily="18" charset="0"/>
              </a:rPr>
              <a:t>Following the equipment purchase procedure for the implementation of the International project, "Development of master curricula for natural disasters in the Western Balkan countries" (</a:t>
            </a:r>
            <a:r>
              <a:rPr lang="en-GB" sz="2000" dirty="0" err="1" smtClean="0">
                <a:latin typeface="Book Antiqua" pitchFamily="18" charset="0"/>
              </a:rPr>
              <a:t>NatRisk</a:t>
            </a:r>
            <a:r>
              <a:rPr lang="en-GB" sz="2000" dirty="0" smtClean="0">
                <a:latin typeface="Book Antiqua" pitchFamily="18" charset="0"/>
              </a:rPr>
              <a:t> </a:t>
            </a:r>
            <a:r>
              <a:rPr lang="en-GB" sz="2000" dirty="0" err="1" smtClean="0">
                <a:latin typeface="Book Antiqua" pitchFamily="18" charset="0"/>
              </a:rPr>
              <a:t>WeB</a:t>
            </a:r>
            <a:r>
              <a:rPr lang="en-GB" sz="2000" dirty="0" smtClean="0">
                <a:latin typeface="Book Antiqua" pitchFamily="18" charset="0"/>
              </a:rPr>
              <a:t>, No. 573806-</a:t>
            </a:r>
            <a:r>
              <a:rPr lang="en-GB" sz="2000" dirty="0" err="1" smtClean="0">
                <a:latin typeface="Book Antiqua" pitchFamily="18" charset="0"/>
              </a:rPr>
              <a:t>EPP</a:t>
            </a:r>
            <a:r>
              <a:rPr lang="en-GB" sz="2000" dirty="0" smtClean="0">
                <a:latin typeface="Book Antiqua" pitchFamily="18" charset="0"/>
              </a:rPr>
              <a:t>-1-2016-1-RS-</a:t>
            </a:r>
            <a:r>
              <a:rPr lang="en-GB" sz="2000" dirty="0" err="1" smtClean="0">
                <a:latin typeface="Book Antiqua" pitchFamily="18" charset="0"/>
              </a:rPr>
              <a:t>EPPKA2</a:t>
            </a:r>
            <a:r>
              <a:rPr lang="en-GB" sz="2000" dirty="0" smtClean="0">
                <a:latin typeface="Book Antiqua" pitchFamily="18" charset="0"/>
              </a:rPr>
              <a:t>-</a:t>
            </a:r>
            <a:r>
              <a:rPr lang="en-GB" sz="2000" dirty="0" err="1" smtClean="0">
                <a:latin typeface="Book Antiqua" pitchFamily="18" charset="0"/>
              </a:rPr>
              <a:t>CBHE</a:t>
            </a:r>
            <a:r>
              <a:rPr lang="en-GB" sz="2000" dirty="0" smtClean="0">
                <a:latin typeface="Book Antiqua" pitchFamily="18" charset="0"/>
              </a:rPr>
              <a:t>-JP; European program Erasmus +) , </a:t>
            </a:r>
            <a:r>
              <a:rPr lang="en-GB" sz="2000" dirty="0" err="1" smtClean="0">
                <a:latin typeface="Book Antiqua" pitchFamily="18" charset="0"/>
              </a:rPr>
              <a:t>TCASU</a:t>
            </a:r>
            <a:r>
              <a:rPr lang="en-GB" sz="2000" dirty="0" smtClean="0">
                <a:latin typeface="Book Antiqua" pitchFamily="18" charset="0"/>
              </a:rPr>
              <a:t>, acquired following equipment:</a:t>
            </a:r>
          </a:p>
          <a:p>
            <a:pPr lvl="1" algn="just">
              <a:buFont typeface="Book Antiqua" pitchFamily="18" charset="0"/>
              <a:buChar char="→"/>
            </a:pPr>
            <a:r>
              <a:rPr lang="en-GB" sz="2000" dirty="0" smtClean="0">
                <a:latin typeface="Book Antiqua" pitchFamily="18" charset="0"/>
              </a:rPr>
              <a:t>       15 computers, </a:t>
            </a:r>
          </a:p>
          <a:p>
            <a:pPr lvl="1" algn="just">
              <a:buFont typeface="Book Antiqua" pitchFamily="18" charset="0"/>
              <a:buChar char="→"/>
            </a:pPr>
            <a:r>
              <a:rPr lang="en-GB" sz="2000" dirty="0" smtClean="0">
                <a:latin typeface="Book Antiqua" pitchFamily="18" charset="0"/>
              </a:rPr>
              <a:t>        4 projectors ,</a:t>
            </a:r>
          </a:p>
          <a:p>
            <a:pPr lvl="1" algn="just">
              <a:buFont typeface="Book Antiqua" pitchFamily="18" charset="0"/>
              <a:buChar char="→"/>
            </a:pPr>
            <a:r>
              <a:rPr lang="en-GB" sz="2000" dirty="0" smtClean="0">
                <a:latin typeface="Book Antiqua" pitchFamily="18" charset="0"/>
              </a:rPr>
              <a:t>       1 Smart Board, </a:t>
            </a:r>
          </a:p>
          <a:p>
            <a:pPr lvl="1" algn="just">
              <a:buFont typeface="Book Antiqua" pitchFamily="18" charset="0"/>
              <a:buChar char="→"/>
            </a:pPr>
            <a:r>
              <a:rPr lang="en-GB" sz="2000" dirty="0" smtClean="0">
                <a:latin typeface="Book Antiqua" pitchFamily="18" charset="0"/>
              </a:rPr>
              <a:t>       2 printers and </a:t>
            </a:r>
          </a:p>
          <a:p>
            <a:pPr lvl="1" algn="just">
              <a:buFont typeface="Book Antiqua" pitchFamily="18" charset="0"/>
              <a:buChar char="→"/>
            </a:pPr>
            <a:r>
              <a:rPr lang="en-GB" sz="2000" dirty="0" smtClean="0">
                <a:latin typeface="Book Antiqua" pitchFamily="18" charset="0"/>
              </a:rPr>
              <a:t>       1 TV set. </a:t>
            </a:r>
          </a:p>
          <a:p>
            <a:pPr algn="just"/>
            <a:r>
              <a:rPr lang="en-GB" sz="2000" dirty="0" smtClean="0">
                <a:latin typeface="Book Antiqua" pitchFamily="18" charset="0"/>
              </a:rPr>
              <a:t>Specialized software "</a:t>
            </a:r>
            <a:r>
              <a:rPr lang="en-GB" sz="2000" dirty="0" err="1" smtClean="0">
                <a:latin typeface="Book Antiqua" pitchFamily="18" charset="0"/>
              </a:rPr>
              <a:t>HYDRUS</a:t>
            </a:r>
            <a:r>
              <a:rPr lang="en-GB" sz="2000" dirty="0" smtClean="0">
                <a:latin typeface="Book Antiqua" pitchFamily="18" charset="0"/>
              </a:rPr>
              <a:t> </a:t>
            </a:r>
            <a:r>
              <a:rPr lang="en-GB" sz="2000" dirty="0" err="1" smtClean="0">
                <a:latin typeface="Book Antiqua" pitchFamily="18" charset="0"/>
              </a:rPr>
              <a:t>2.X</a:t>
            </a:r>
            <a:r>
              <a:rPr lang="en-GB" sz="2000" dirty="0" smtClean="0">
                <a:latin typeface="Book Antiqua" pitchFamily="18" charset="0"/>
              </a:rPr>
              <a:t>, </a:t>
            </a:r>
            <a:r>
              <a:rPr lang="en-GB" sz="2000" dirty="0" err="1" smtClean="0">
                <a:latin typeface="Book Antiqua" pitchFamily="18" charset="0"/>
              </a:rPr>
              <a:t>PCPROGRESS</a:t>
            </a:r>
            <a:r>
              <a:rPr lang="en-GB" sz="2000" dirty="0" smtClean="0">
                <a:latin typeface="Book Antiqua" pitchFamily="18" charset="0"/>
              </a:rPr>
              <a:t>, Educational site licence Level </a:t>
            </a:r>
            <a:r>
              <a:rPr lang="en-GB" sz="2000" dirty="0" err="1" smtClean="0">
                <a:latin typeface="Book Antiqua" pitchFamily="18" charset="0"/>
              </a:rPr>
              <a:t>L4</a:t>
            </a:r>
            <a:r>
              <a:rPr lang="en-GB" sz="2000" dirty="0" smtClean="0">
                <a:latin typeface="Book Antiqua" pitchFamily="18" charset="0"/>
              </a:rPr>
              <a:t> </a:t>
            </a:r>
            <a:r>
              <a:rPr lang="en-GB" sz="2000" dirty="0" err="1" smtClean="0">
                <a:latin typeface="Book Antiqua" pitchFamily="18" charset="0"/>
              </a:rPr>
              <a:t>3D</a:t>
            </a:r>
            <a:r>
              <a:rPr lang="en-GB" sz="2000" dirty="0" smtClean="0">
                <a:latin typeface="Book Antiqua" pitchFamily="18" charset="0"/>
              </a:rPr>
              <a:t> Standard” and “ IBM-</a:t>
            </a:r>
            <a:r>
              <a:rPr lang="en-GB" sz="2000" dirty="0" err="1" smtClean="0">
                <a:latin typeface="Book Antiqua" pitchFamily="18" charset="0"/>
              </a:rPr>
              <a:t>SPSS</a:t>
            </a:r>
            <a:r>
              <a:rPr lang="en-GB" sz="2000" dirty="0" smtClean="0">
                <a:latin typeface="Book Antiqua" pitchFamily="18" charset="0"/>
              </a:rPr>
              <a:t> Statistics (Premium Faculty Pack Bundle) Permanent License" were also purchased.</a:t>
            </a:r>
            <a:endParaRPr lang="en-US" sz="2000" dirty="0" smtClean="0">
              <a:latin typeface="Book Antiqua" pitchFamily="18" charset="0"/>
            </a:endParaRPr>
          </a:p>
          <a:p>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Equipment</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0" y="1600200"/>
            <a:ext cx="8839200" cy="5940088"/>
          </a:xfrm>
          <a:prstGeom prst="rect">
            <a:avLst/>
          </a:prstGeom>
          <a:noFill/>
        </p:spPr>
        <p:txBody>
          <a:bodyPr wrap="square" rtlCol="0">
            <a:spAutoFit/>
          </a:bodyPr>
          <a:lstStyle/>
          <a:p>
            <a:r>
              <a:rPr lang="en-GB" sz="2000" b="1" dirty="0" smtClean="0">
                <a:latin typeface="Book Antiqua" pitchFamily="18" charset="0"/>
              </a:rPr>
              <a:t>The equipment will be used for</a:t>
            </a:r>
            <a:r>
              <a:rPr lang="en-GB" b="1" dirty="0" smtClean="0"/>
              <a:t>:</a:t>
            </a:r>
          </a:p>
          <a:p>
            <a:endParaRPr lang="en-GB" sz="2400" b="1" dirty="0" smtClean="0"/>
          </a:p>
          <a:p>
            <a:pPr algn="just">
              <a:buFont typeface="Wingdings" pitchFamily="2" charset="2"/>
              <a:buChar char="Ø"/>
            </a:pPr>
            <a:r>
              <a:rPr lang="en-US" sz="2400" dirty="0" smtClean="0">
                <a:latin typeface="Book Antiqua" pitchFamily="18" charset="0"/>
              </a:rPr>
              <a:t>teaching process, lectures, exercises and practical work at the specialist program Disasters Risk Management and Fire safety, established under the </a:t>
            </a:r>
            <a:r>
              <a:rPr lang="en-US" sz="2400" dirty="0" err="1" smtClean="0">
                <a:latin typeface="Book Antiqua" pitchFamily="18" charset="0"/>
              </a:rPr>
              <a:t>NatRisk</a:t>
            </a:r>
            <a:r>
              <a:rPr lang="en-US" sz="2400" dirty="0" smtClean="0">
                <a:latin typeface="Book Antiqua" pitchFamily="18" charset="0"/>
              </a:rPr>
              <a:t> project, and whose accreditation process has already been initiated; </a:t>
            </a:r>
          </a:p>
          <a:p>
            <a:pPr algn="just">
              <a:buFont typeface="Wingdings" pitchFamily="2" charset="2"/>
              <a:buChar char="Ø"/>
            </a:pPr>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training of students for effective decision-making in the case of natural disasters;</a:t>
            </a:r>
          </a:p>
          <a:p>
            <a:pPr algn="just">
              <a:buFont typeface="Wingdings" pitchFamily="2" charset="2"/>
              <a:buChar char="Ø"/>
            </a:pPr>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simulation of different scenarios that may occur due to natural disasters in the virtual environment and how to manage such situations;</a:t>
            </a: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US" sz="3200" b="1" dirty="0" smtClean="0">
                <a:latin typeface="Book Antiqua" pitchFamily="18" charset="0"/>
              </a:rPr>
              <a:t>Equipment</a:t>
            </a: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extBox 10"/>
          <p:cNvSpPr txBox="1"/>
          <p:nvPr/>
        </p:nvSpPr>
        <p:spPr>
          <a:xfrm>
            <a:off x="0" y="1600200"/>
            <a:ext cx="8839200" cy="5262979"/>
          </a:xfrm>
          <a:prstGeom prst="rect">
            <a:avLst/>
          </a:prstGeom>
          <a:noFill/>
        </p:spPr>
        <p:txBody>
          <a:bodyPr wrap="square" rtlCol="0">
            <a:spAutoFit/>
          </a:bodyPr>
          <a:lstStyle/>
          <a:p>
            <a:r>
              <a:rPr lang="en-GB" sz="2400" b="1" dirty="0" smtClean="0">
                <a:latin typeface="Book Antiqua" pitchFamily="18" charset="0"/>
              </a:rPr>
              <a:t>The equipment will be used for</a:t>
            </a:r>
            <a:r>
              <a:rPr lang="en-GB" sz="2400" b="1" dirty="0" smtClean="0"/>
              <a:t>:</a:t>
            </a:r>
          </a:p>
          <a:p>
            <a:endParaRPr lang="en-GB" sz="2400" b="1" dirty="0" smtClean="0"/>
          </a:p>
          <a:p>
            <a:pPr algn="just">
              <a:buFont typeface="Wingdings" pitchFamily="2" charset="2"/>
              <a:buChar char="Ø"/>
            </a:pPr>
            <a:r>
              <a:rPr lang="en-US" sz="2400" dirty="0" smtClean="0">
                <a:latin typeface="Book Antiqua" pitchFamily="18" charset="0"/>
              </a:rPr>
              <a:t>training of administrative and teaching staff  how to react in the case of natural disasters;</a:t>
            </a:r>
          </a:p>
          <a:p>
            <a:pPr algn="just">
              <a:buFont typeface="Wingdings" pitchFamily="2" charset="2"/>
              <a:buChar char="Ø"/>
            </a:pPr>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training of local community how to behave and react in the case of natural disasters;</a:t>
            </a:r>
          </a:p>
          <a:p>
            <a:pPr algn="just"/>
            <a:endParaRPr lang="en-US" sz="2400" dirty="0" smtClean="0">
              <a:latin typeface="Book Antiqua" pitchFamily="18" charset="0"/>
            </a:endParaRPr>
          </a:p>
          <a:p>
            <a:pPr algn="just">
              <a:buFont typeface="Wingdings" pitchFamily="2" charset="2"/>
              <a:buChar char="Ø"/>
            </a:pPr>
            <a:r>
              <a:rPr lang="en-US" sz="2400" dirty="0" smtClean="0">
                <a:latin typeface="Book Antiqua" pitchFamily="18" charset="0"/>
              </a:rPr>
              <a:t>conducting scientific research regarding the potential natural disasters risk in the environment and publishing of the obtained results in the scientific journals; </a:t>
            </a:r>
          </a:p>
          <a:p>
            <a:endParaRPr lang="en-GB" dirty="0" smtClean="0"/>
          </a:p>
          <a:p>
            <a:endParaRPr lang="en-GB" dirty="0" smtClean="0"/>
          </a:p>
          <a:p>
            <a:endParaRPr lang="en-GB" dirty="0" smtClean="0"/>
          </a:p>
          <a:p>
            <a:r>
              <a:rPr lang="en-GB" dirty="0" smtClean="0"/>
              <a:t> </a:t>
            </a:r>
            <a:endParaRPr lang="en-US" dirty="0"/>
          </a:p>
        </p:txBody>
      </p:sp>
    </p:spTree>
    <p:extLst>
      <p:ext uri="{BB962C8B-B14F-4D97-AF65-F5344CB8AC3E}">
        <p14:creationId xmlns="" xmlns:p14="http://schemas.microsoft.com/office/powerpoint/2010/main" val="933285750"/>
      </p:ext>
    </p:extLst>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1835</Words>
  <Application>Microsoft Office PowerPoint</Application>
  <PresentationFormat>On-screen Show (4:3)</PresentationFormat>
  <Paragraphs>266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TCASU’ s Implementation of activities</vt:lpstr>
      <vt:lpstr>TCASU’ s Implementation of activities</vt:lpstr>
      <vt:lpstr>Visibility and publicity obligations</vt:lpstr>
      <vt:lpstr>Equipment</vt:lpstr>
      <vt:lpstr>Equipment</vt:lpstr>
      <vt:lpstr>Equipment</vt:lpstr>
      <vt:lpstr>Curriculum development projects</vt:lpstr>
      <vt:lpstr>Curriculum development projects</vt:lpstr>
      <vt:lpstr>Staff training/teacher upskilling and mobility activities &amp; Student mobility</vt:lpstr>
      <vt:lpstr>Staff training/teacher upskilling and mobility activities &amp; Student mobility</vt:lpstr>
      <vt:lpstr>Impact</vt:lpstr>
      <vt:lpstr>Impact</vt:lpstr>
      <vt:lpstr>Quality of the partnership and cooperation</vt:lpstr>
      <vt:lpstr>Quality of the partnership and cooperation</vt:lpstr>
      <vt:lpstr>Relevance of activities in relation to project objectives</vt:lpstr>
      <vt:lpstr>Relevance of activities in relation to project objectives</vt:lpstr>
      <vt:lpstr>    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LENOVO LP3</cp:lastModifiedBy>
  <cp:revision>124</cp:revision>
  <dcterms:created xsi:type="dcterms:W3CDTF">2006-08-16T00:00:00Z</dcterms:created>
  <dcterms:modified xsi:type="dcterms:W3CDTF">2018-06-25T22:38:36Z</dcterms:modified>
</cp:coreProperties>
</file>